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29"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344" r:id="rId11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79.xml" Type="http://schemas.openxmlformats.org/officeDocument/2006/relationships/slide"/><Relationship Id="rId101" Target="slides/slide80.xml" Type="http://schemas.openxmlformats.org/officeDocument/2006/relationships/slide"/><Relationship Id="rId102" Target="slides/slide81.xml" Type="http://schemas.openxmlformats.org/officeDocument/2006/relationships/slide"/><Relationship Id="rId103" Target="slides/slide82.xml" Type="http://schemas.openxmlformats.org/officeDocument/2006/relationships/slide"/><Relationship Id="rId104" Target="slides/slide83.xml" Type="http://schemas.openxmlformats.org/officeDocument/2006/relationships/slide"/><Relationship Id="rId105" Target="slides/slide84.xml" Type="http://schemas.openxmlformats.org/officeDocument/2006/relationships/slide"/><Relationship Id="rId106" Target="slides/slide85.xml" Type="http://schemas.openxmlformats.org/officeDocument/2006/relationships/slide"/><Relationship Id="rId107" Target="slides/slide86.xml" Type="http://schemas.openxmlformats.org/officeDocument/2006/relationships/slide"/><Relationship Id="rId108" Target="slides/slide87.xml" Type="http://schemas.openxmlformats.org/officeDocument/2006/relationships/slide"/><Relationship Id="rId109" Target="slides/slide88.xml" Type="http://schemas.openxmlformats.org/officeDocument/2006/relationships/slide"/><Relationship Id="rId11" Target="fonts/font11.fntdata" Type="http://schemas.openxmlformats.org/officeDocument/2006/relationships/font"/><Relationship Id="rId110" Target="slides/slide89.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slides/slide40.xml" Type="http://schemas.openxmlformats.org/officeDocument/2006/relationships/slide"/><Relationship Id="rId62" Target="slides/slide41.xml" Type="http://schemas.openxmlformats.org/officeDocument/2006/relationships/slide"/><Relationship Id="rId63" Target="slides/slide42.xml" Type="http://schemas.openxmlformats.org/officeDocument/2006/relationships/slide"/><Relationship Id="rId64" Target="slides/slide43.xml" Type="http://schemas.openxmlformats.org/officeDocument/2006/relationships/slide"/><Relationship Id="rId65" Target="slides/slide44.xml" Type="http://schemas.openxmlformats.org/officeDocument/2006/relationships/slide"/><Relationship Id="rId66" Target="slides/slide45.xml" Type="http://schemas.openxmlformats.org/officeDocument/2006/relationships/slide"/><Relationship Id="rId67" Target="slides/slide46.xml" Type="http://schemas.openxmlformats.org/officeDocument/2006/relationships/slide"/><Relationship Id="rId68" Target="slides/slide47.xml" Type="http://schemas.openxmlformats.org/officeDocument/2006/relationships/slide"/><Relationship Id="rId69" Target="slides/slide48.xml" Type="http://schemas.openxmlformats.org/officeDocument/2006/relationships/slide"/><Relationship Id="rId7" Target="fonts/font7.fntdata" Type="http://schemas.openxmlformats.org/officeDocument/2006/relationships/font"/><Relationship Id="rId70" Target="slides/slide49.xml" Type="http://schemas.openxmlformats.org/officeDocument/2006/relationships/slide"/><Relationship Id="rId71" Target="slides/slide50.xml" Type="http://schemas.openxmlformats.org/officeDocument/2006/relationships/slide"/><Relationship Id="rId72" Target="slides/slide51.xml" Type="http://schemas.openxmlformats.org/officeDocument/2006/relationships/slide"/><Relationship Id="rId73" Target="slides/slide52.xml" Type="http://schemas.openxmlformats.org/officeDocument/2006/relationships/slide"/><Relationship Id="rId74" Target="slides/slide53.xml" Type="http://schemas.openxmlformats.org/officeDocument/2006/relationships/slide"/><Relationship Id="rId75" Target="slides/slide54.xml" Type="http://schemas.openxmlformats.org/officeDocument/2006/relationships/slide"/><Relationship Id="rId76" Target="slides/slide55.xml" Type="http://schemas.openxmlformats.org/officeDocument/2006/relationships/slide"/><Relationship Id="rId77" Target="slides/slide56.xml" Type="http://schemas.openxmlformats.org/officeDocument/2006/relationships/slide"/><Relationship Id="rId78" Target="slides/slide57.xml" Type="http://schemas.openxmlformats.org/officeDocument/2006/relationships/slide"/><Relationship Id="rId79" Target="slides/slide58.xml" Type="http://schemas.openxmlformats.org/officeDocument/2006/relationships/slide"/><Relationship Id="rId8" Target="fonts/font8.fntdata" Type="http://schemas.openxmlformats.org/officeDocument/2006/relationships/font"/><Relationship Id="rId80" Target="slides/slide59.xml" Type="http://schemas.openxmlformats.org/officeDocument/2006/relationships/slide"/><Relationship Id="rId81" Target="slides/slide60.xml" Type="http://schemas.openxmlformats.org/officeDocument/2006/relationships/slide"/><Relationship Id="rId82" Target="slides/slide61.xml" Type="http://schemas.openxmlformats.org/officeDocument/2006/relationships/slide"/><Relationship Id="rId83" Target="slides/slide62.xml" Type="http://schemas.openxmlformats.org/officeDocument/2006/relationships/slide"/><Relationship Id="rId84" Target="slides/slide63.xml" Type="http://schemas.openxmlformats.org/officeDocument/2006/relationships/slide"/><Relationship Id="rId85" Target="slides/slide64.xml" Type="http://schemas.openxmlformats.org/officeDocument/2006/relationships/slide"/><Relationship Id="rId86" Target="slides/slide65.xml" Type="http://schemas.openxmlformats.org/officeDocument/2006/relationships/slide"/><Relationship Id="rId87" Target="slides/slide66.xml" Type="http://schemas.openxmlformats.org/officeDocument/2006/relationships/slide"/><Relationship Id="rId88" Target="slides/slide67.xml" Type="http://schemas.openxmlformats.org/officeDocument/2006/relationships/slide"/><Relationship Id="rId89" Target="slides/slide68.xml" Type="http://schemas.openxmlformats.org/officeDocument/2006/relationships/slide"/><Relationship Id="rId9" Target="fonts/font9.fntdata" Type="http://schemas.openxmlformats.org/officeDocument/2006/relationships/font"/><Relationship Id="rId90" Target="slides/slide69.xml" Type="http://schemas.openxmlformats.org/officeDocument/2006/relationships/slide"/><Relationship Id="rId91" Target="slides/slide70.xml" Type="http://schemas.openxmlformats.org/officeDocument/2006/relationships/slide"/><Relationship Id="rId92" Target="slides/slide71.xml" Type="http://schemas.openxmlformats.org/officeDocument/2006/relationships/slide"/><Relationship Id="rId93" Target="slides/slide72.xml" Type="http://schemas.openxmlformats.org/officeDocument/2006/relationships/slide"/><Relationship Id="rId94" Target="slides/slide73.xml" Type="http://schemas.openxmlformats.org/officeDocument/2006/relationships/slide"/><Relationship Id="rId95" Target="slides/slide74.xml" Type="http://schemas.openxmlformats.org/officeDocument/2006/relationships/slide"/><Relationship Id="rId96" Target="slides/slide75.xml" Type="http://schemas.openxmlformats.org/officeDocument/2006/relationships/slide"/><Relationship Id="rId97" Target="slides/slide76.xml" Type="http://schemas.openxmlformats.org/officeDocument/2006/relationships/slide"/><Relationship Id="rId98" Target="slides/slide77.xml" Type="http://schemas.openxmlformats.org/officeDocument/2006/relationships/slide"/><Relationship Id="rId99" Target="slides/slide78.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5.pn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7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7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0.png" Type="http://schemas.openxmlformats.org/officeDocument/2006/relationships/image"/></Relationships>
</file>

<file path=ppt/slides/_rels/slide7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7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4.jpeg" Type="http://schemas.openxmlformats.org/officeDocument/2006/relationships/image"/></Relationships>
</file>

<file path=ppt/slides/_rels/slide7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5.png" Type="http://schemas.openxmlformats.org/officeDocument/2006/relationships/image"/></Relationships>
</file>

<file path=ppt/slides/_rels/slide7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6.png" Type="http://schemas.openxmlformats.org/officeDocument/2006/relationships/image"/></Relationships>
</file>

<file path=ppt/slides/_rels/slide7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7.png" Type="http://schemas.openxmlformats.org/officeDocument/2006/relationships/image"/></Relationships>
</file>

<file path=ppt/slides/_rels/slide8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8.png" Type="http://schemas.openxmlformats.org/officeDocument/2006/relationships/image"/></Relationships>
</file>

<file path=ppt/slides/_rels/slide8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8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8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41.png" Type="http://schemas.openxmlformats.org/officeDocument/2006/relationships/image"/></Relationships>
</file>

<file path=ppt/slides/_rels/slide8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7.xml.rels><?xml version="1.0" encoding="UTF-8" standalone="no"?><Relationships xmlns="http://schemas.openxmlformats.org/package/2006/relationships"><Relationship Id="rId1" Target="../slideLayouts/slideLayout7.xml" Type="http://schemas.openxmlformats.org/officeDocument/2006/relationships/slideLayout"/><Relationship Id="rId2" Target="https://www.oficinadanet.com.br/post/12781-sistemas-operacionais-o-que-e-escalonamento-de-processos" TargetMode="External" Type="http://schemas.openxmlformats.org/officeDocument/2006/relationships/hyperlink"/><Relationship Id="rId3" Target="http://www.inf.pucrs.br/" TargetMode="External" Type="http://schemas.openxmlformats.org/officeDocument/2006/relationships/hyperlink"/></Relationships>
</file>

<file path=ppt/slides/_rels/slide8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334283" y="5915378"/>
            <a:ext cx="5364349" cy="4103727"/>
          </a:xfrm>
          <a:custGeom>
            <a:avLst/>
            <a:gdLst/>
            <a:ahLst/>
            <a:cxnLst/>
            <a:rect r="r" b="b" t="t" l="l"/>
            <a:pathLst>
              <a:path h="4103727" w="5364349">
                <a:moveTo>
                  <a:pt x="5364349" y="4103727"/>
                </a:moveTo>
                <a:lnTo>
                  <a:pt x="0" y="4103727"/>
                </a:lnTo>
                <a:lnTo>
                  <a:pt x="0" y="0"/>
                </a:lnTo>
                <a:lnTo>
                  <a:pt x="5364349" y="0"/>
                </a:lnTo>
                <a:lnTo>
                  <a:pt x="5364349" y="4103727"/>
                </a:lnTo>
                <a:close/>
              </a:path>
            </a:pathLst>
          </a:custGeom>
          <a:blipFill>
            <a:blip r:embed="rId2"/>
            <a:stretch>
              <a:fillRect l="0" t="0" r="0" b="0"/>
            </a:stretch>
          </a:blipFill>
        </p:spPr>
      </p:sp>
      <p:grpSp>
        <p:nvGrpSpPr>
          <p:cNvPr name="Group 3" id="3"/>
          <p:cNvGrpSpPr/>
          <p:nvPr/>
        </p:nvGrpSpPr>
        <p:grpSpPr>
          <a:xfrm rot="0">
            <a:off x="2783010" y="3414994"/>
            <a:ext cx="11075063" cy="6271602"/>
            <a:chOff x="0" y="0"/>
            <a:chExt cx="14766751" cy="8362136"/>
          </a:xfrm>
        </p:grpSpPr>
        <p:sp>
          <p:nvSpPr>
            <p:cNvPr name="TextBox 4" id="4"/>
            <p:cNvSpPr txBox="true"/>
            <p:nvPr/>
          </p:nvSpPr>
          <p:spPr>
            <a:xfrm rot="0">
              <a:off x="0" y="57150"/>
              <a:ext cx="14766751" cy="3815470"/>
            </a:xfrm>
            <a:prstGeom prst="rect">
              <a:avLst/>
            </a:prstGeom>
          </p:spPr>
          <p:txBody>
            <a:bodyPr anchor="t" rtlCol="false" tIns="0" lIns="0" bIns="0" rIns="0">
              <a:spAutoFit/>
            </a:bodyPr>
            <a:lstStyle/>
            <a:p>
              <a:pPr algn="ctr">
                <a:lnSpc>
                  <a:spcPts val="6599"/>
                </a:lnSpc>
              </a:pPr>
              <a:r>
                <a:rPr lang="en-US" sz="5999">
                  <a:solidFill>
                    <a:srgbClr val="FFFFFF"/>
                  </a:solidFill>
                  <a:latin typeface="Poppins Medium Bold"/>
                </a:rPr>
                <a:t>SISTEMAS OPERACIONAIS</a:t>
              </a:r>
            </a:p>
            <a:p>
              <a:pPr algn="ctr">
                <a:lnSpc>
                  <a:spcPts val="5807"/>
                </a:lnSpc>
              </a:pPr>
              <a:r>
                <a:rPr lang="en-US" sz="5279">
                  <a:solidFill>
                    <a:srgbClr val="FFFFFF"/>
                  </a:solidFill>
                  <a:latin typeface="Poppins Medium Bold"/>
                </a:rPr>
                <a:t>GERENCIAMENTO DE PROCESSOS</a:t>
              </a:r>
            </a:p>
            <a:p>
              <a:pPr algn="ctr">
                <a:lnSpc>
                  <a:spcPts val="9785"/>
                </a:lnSpc>
              </a:pPr>
            </a:p>
          </p:txBody>
        </p:sp>
        <p:sp>
          <p:nvSpPr>
            <p:cNvPr name="TextBox 5" id="5"/>
            <p:cNvSpPr txBox="true"/>
            <p:nvPr/>
          </p:nvSpPr>
          <p:spPr>
            <a:xfrm rot="0">
              <a:off x="0" y="4524581"/>
              <a:ext cx="14766751" cy="3837555"/>
            </a:xfrm>
            <a:prstGeom prst="rect">
              <a:avLst/>
            </a:prstGeom>
          </p:spPr>
          <p:txBody>
            <a:bodyPr anchor="t" rtlCol="false" tIns="0" lIns="0" bIns="0" rIns="0">
              <a:spAutoFit/>
            </a:bodyPr>
            <a:lstStyle/>
            <a:p>
              <a:pPr>
                <a:lnSpc>
                  <a:spcPts val="3831"/>
                </a:lnSpc>
              </a:pPr>
            </a:p>
            <a:p>
              <a:pPr>
                <a:lnSpc>
                  <a:spcPts val="3831"/>
                </a:lnSpc>
              </a:pPr>
            </a:p>
            <a:p>
              <a:pPr>
                <a:lnSpc>
                  <a:spcPts val="3831"/>
                </a:lnSpc>
              </a:pPr>
              <a:r>
                <a:rPr lang="en-US" sz="2736" spc="54">
                  <a:solidFill>
                    <a:srgbClr val="FFFFFF"/>
                  </a:solidFill>
                  <a:latin typeface="Poppins Medium"/>
                </a:rPr>
                <a:t>Discentes: </a:t>
              </a:r>
            </a:p>
            <a:p>
              <a:pPr>
                <a:lnSpc>
                  <a:spcPts val="3831"/>
                </a:lnSpc>
              </a:pPr>
              <a:r>
                <a:rPr lang="en-US" sz="2736" spc="54">
                  <a:solidFill>
                    <a:srgbClr val="FFFFFF"/>
                  </a:solidFill>
                  <a:latin typeface="Poppins Medium"/>
                </a:rPr>
                <a:t>João Pedro Azevedo Veras</a:t>
              </a:r>
            </a:p>
            <a:p>
              <a:pPr>
                <a:lnSpc>
                  <a:spcPts val="3831"/>
                </a:lnSpc>
              </a:pPr>
              <a:r>
                <a:rPr lang="en-US" sz="2736" spc="54">
                  <a:solidFill>
                    <a:srgbClr val="FFFFFF"/>
                  </a:solidFill>
                  <a:latin typeface="Poppins Medium"/>
                </a:rPr>
                <a:t>Luis Guilherme Freitas de Almeida Silva</a:t>
              </a:r>
            </a:p>
            <a:p>
              <a:pPr>
                <a:lnSpc>
                  <a:spcPts val="3831"/>
                </a:lnSpc>
              </a:pPr>
              <a:r>
                <a:rPr lang="en-US" sz="2736" spc="54">
                  <a:solidFill>
                    <a:srgbClr val="FFFFFF"/>
                  </a:solidFill>
                  <a:latin typeface="Poppins Medium"/>
                </a:rPr>
                <a:t>Renata Costa Rocha Carvalhal Cavalcante</a:t>
              </a:r>
            </a:p>
          </p:txBody>
        </p:sp>
      </p:grpSp>
      <p:sp>
        <p:nvSpPr>
          <p:cNvPr name="Freeform 6" id="6"/>
          <p:cNvSpPr/>
          <p:nvPr/>
        </p:nvSpPr>
        <p:spPr>
          <a:xfrm flipH="false" flipV="false" rot="0">
            <a:off x="15515858" y="401098"/>
            <a:ext cx="2182774" cy="2182774"/>
          </a:xfrm>
          <a:custGeom>
            <a:avLst/>
            <a:gdLst/>
            <a:ahLst/>
            <a:cxnLst/>
            <a:rect r="r" b="b" t="t" l="l"/>
            <a:pathLst>
              <a:path h="2182774" w="2182774">
                <a:moveTo>
                  <a:pt x="0" y="0"/>
                </a:moveTo>
                <a:lnTo>
                  <a:pt x="2182774" y="0"/>
                </a:lnTo>
                <a:lnTo>
                  <a:pt x="2182774" y="2182774"/>
                </a:lnTo>
                <a:lnTo>
                  <a:pt x="0" y="2182774"/>
                </a:lnTo>
                <a:lnTo>
                  <a:pt x="0" y="0"/>
                </a:lnTo>
                <a:close/>
              </a:path>
            </a:pathLst>
          </a:custGeom>
          <a:blipFill>
            <a:blip r:embed="rId3"/>
            <a:stretch>
              <a:fillRect l="0" t="0" r="0" b="0"/>
            </a:stretch>
          </a:blipFill>
        </p:spPr>
      </p:sp>
      <p:sp>
        <p:nvSpPr>
          <p:cNvPr name="TextBox 7" id="7"/>
          <p:cNvSpPr txBox="true"/>
          <p:nvPr/>
        </p:nvSpPr>
        <p:spPr>
          <a:xfrm rot="0">
            <a:off x="3771685" y="469322"/>
            <a:ext cx="9097714" cy="2114550"/>
          </a:xfrm>
          <a:prstGeom prst="rect">
            <a:avLst/>
          </a:prstGeom>
        </p:spPr>
        <p:txBody>
          <a:bodyPr anchor="t" rtlCol="false" tIns="0" lIns="0" bIns="0" rIns="0">
            <a:spAutoFit/>
          </a:bodyPr>
          <a:lstStyle/>
          <a:p>
            <a:pPr algn="ctr">
              <a:lnSpc>
                <a:spcPts val="2820"/>
              </a:lnSpc>
              <a:spcBef>
                <a:spcPct val="0"/>
              </a:spcBef>
            </a:pPr>
            <a:r>
              <a:rPr lang="en-US" sz="2350">
                <a:solidFill>
                  <a:srgbClr val="FFFFFF"/>
                </a:solidFill>
                <a:latin typeface="Poppins Medium Bold"/>
              </a:rPr>
              <a:t>UNIVERSIDADE FEDERAL DO MARANHÃO</a:t>
            </a:r>
          </a:p>
          <a:p>
            <a:pPr algn="ctr">
              <a:lnSpc>
                <a:spcPts val="2820"/>
              </a:lnSpc>
              <a:spcBef>
                <a:spcPct val="0"/>
              </a:spcBef>
            </a:pPr>
            <a:r>
              <a:rPr lang="en-US" sz="2350">
                <a:solidFill>
                  <a:srgbClr val="FFFFFF"/>
                </a:solidFill>
                <a:latin typeface="Poppins Medium Bold"/>
              </a:rPr>
              <a:t>CENTRO DE CIÊNCIAS EXATAS E TECNOLOGIA</a:t>
            </a:r>
          </a:p>
          <a:p>
            <a:pPr algn="ctr">
              <a:lnSpc>
                <a:spcPts val="2820"/>
              </a:lnSpc>
              <a:spcBef>
                <a:spcPct val="0"/>
              </a:spcBef>
            </a:pPr>
            <a:r>
              <a:rPr lang="en-US" sz="2350">
                <a:solidFill>
                  <a:srgbClr val="FFFFFF"/>
                </a:solidFill>
                <a:latin typeface="Poppins Medium Bold"/>
              </a:rPr>
              <a:t>BACHARELADO INTERDISCIPLINAR EM CIÊNCIA E TECNOLOGIA</a:t>
            </a:r>
          </a:p>
          <a:p>
            <a:pPr algn="ctr">
              <a:lnSpc>
                <a:spcPts val="2820"/>
              </a:lnSpc>
              <a:spcBef>
                <a:spcPct val="0"/>
              </a:spcBef>
            </a:pPr>
            <a:r>
              <a:rPr lang="en-US" sz="2350">
                <a:solidFill>
                  <a:srgbClr val="FFFFFF"/>
                </a:solidFill>
                <a:latin typeface="Poppins Medium Bold"/>
              </a:rPr>
              <a:t>ENGENHARIA DA COMPUTAÇÃO</a:t>
            </a:r>
          </a:p>
          <a:p>
            <a:pPr algn="ctr">
              <a:lnSpc>
                <a:spcPts val="2820"/>
              </a:lnSpc>
              <a:spcBef>
                <a:spcPct val="0"/>
              </a:spcBef>
            </a:pPr>
            <a:r>
              <a:rPr lang="en-US" sz="2350">
                <a:solidFill>
                  <a:srgbClr val="FFFFFF"/>
                </a:solidFill>
                <a:latin typeface="Poppins Medium Bold"/>
              </a:rPr>
              <a:t>DISCIPLINA: EECP0010 – SISTEMAS OPERACIONAIS</a:t>
            </a:r>
          </a:p>
          <a:p>
            <a:pPr algn="just">
              <a:lnSpc>
                <a:spcPts val="2820"/>
              </a:lnSpc>
              <a:spcBef>
                <a:spcPct val="0"/>
              </a:spcBef>
            </a:pPr>
            <a:r>
              <a:rPr lang="en-US" sz="2350">
                <a:solidFill>
                  <a:srgbClr val="FFFFFF"/>
                </a:solidFill>
                <a:latin typeface="Poppins Medium Bold"/>
              </a:rPr>
              <a:t>DOCENTE: PROF. DR. THALES LEVI AZEVEDO VALENTE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738415" y="3395403"/>
            <a:ext cx="14811170" cy="523240"/>
          </a:xfrm>
          <a:prstGeom prst="rect">
            <a:avLst/>
          </a:prstGeom>
        </p:spPr>
        <p:txBody>
          <a:bodyPr anchor="t" rtlCol="false" tIns="0" lIns="0" bIns="0" rIns="0">
            <a:spAutoFit/>
          </a:bodyPr>
          <a:lstStyle/>
          <a:p>
            <a:pPr algn="just">
              <a:lnSpc>
                <a:spcPts val="4234"/>
              </a:lnSpc>
            </a:pPr>
          </a:p>
        </p:txBody>
      </p:sp>
      <p:sp>
        <p:nvSpPr>
          <p:cNvPr name="TextBox 3" id="3"/>
          <p:cNvSpPr txBox="true"/>
          <p:nvPr/>
        </p:nvSpPr>
        <p:spPr>
          <a:xfrm rot="0">
            <a:off x="1738415" y="1019175"/>
            <a:ext cx="14811170"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MUDANÇAS DE ESTADO</a:t>
            </a:r>
          </a:p>
        </p:txBody>
      </p:sp>
      <p:sp>
        <p:nvSpPr>
          <p:cNvPr name="AutoShape 4" id="4"/>
          <p:cNvSpPr/>
          <p:nvPr/>
        </p:nvSpPr>
        <p:spPr>
          <a:xfrm>
            <a:off x="1738415" y="2655028"/>
            <a:ext cx="14811170" cy="0"/>
          </a:xfrm>
          <a:prstGeom prst="line">
            <a:avLst/>
          </a:prstGeom>
          <a:ln cap="rnd" w="19050">
            <a:solidFill>
              <a:srgbClr val="10B5BF"/>
            </a:solidFill>
            <a:prstDash val="solid"/>
            <a:headEnd type="none" len="sm" w="sm"/>
            <a:tailEnd type="none" len="sm" w="sm"/>
          </a:ln>
        </p:spPr>
      </p:sp>
      <p:sp>
        <p:nvSpPr>
          <p:cNvPr name="Freeform 5" id="5"/>
          <p:cNvSpPr/>
          <p:nvPr/>
        </p:nvSpPr>
        <p:spPr>
          <a:xfrm flipH="false" flipV="false" rot="0">
            <a:off x="4537676" y="6540521"/>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sp>
        <p:nvSpPr>
          <p:cNvPr name="Freeform 6" id="6"/>
          <p:cNvSpPr/>
          <p:nvPr/>
        </p:nvSpPr>
        <p:spPr>
          <a:xfrm flipH="false" flipV="false" rot="0">
            <a:off x="11202177" y="6540521"/>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sp>
        <p:nvSpPr>
          <p:cNvPr name="Freeform 7" id="7"/>
          <p:cNvSpPr/>
          <p:nvPr/>
        </p:nvSpPr>
        <p:spPr>
          <a:xfrm flipH="false" flipV="false" rot="0">
            <a:off x="7585238" y="3375128"/>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grpSp>
        <p:nvGrpSpPr>
          <p:cNvPr name="Group 8" id="8"/>
          <p:cNvGrpSpPr/>
          <p:nvPr/>
        </p:nvGrpSpPr>
        <p:grpSpPr>
          <a:xfrm rot="-8100000">
            <a:off x="10594080" y="5261781"/>
            <a:ext cx="1059343" cy="1059343"/>
            <a:chOff x="0" y="0"/>
            <a:chExt cx="812800" cy="812800"/>
          </a:xfrm>
        </p:grpSpPr>
        <p:sp>
          <p:nvSpPr>
            <p:cNvPr name="Freeform 9" id="9"/>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0" id="10"/>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1" id="11"/>
          <p:cNvGrpSpPr/>
          <p:nvPr/>
        </p:nvGrpSpPr>
        <p:grpSpPr>
          <a:xfrm rot="2700000">
            <a:off x="9845012" y="6010849"/>
            <a:ext cx="1059343" cy="1059343"/>
            <a:chOff x="0" y="0"/>
            <a:chExt cx="812800" cy="812800"/>
          </a:xfrm>
        </p:grpSpPr>
        <p:sp>
          <p:nvSpPr>
            <p:cNvPr name="Freeform 12" id="12"/>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3" id="13"/>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4" id="14"/>
          <p:cNvGrpSpPr/>
          <p:nvPr/>
        </p:nvGrpSpPr>
        <p:grpSpPr>
          <a:xfrm rot="8100000">
            <a:off x="6458969" y="5563236"/>
            <a:ext cx="1059343" cy="1059343"/>
            <a:chOff x="0" y="0"/>
            <a:chExt cx="812800" cy="812800"/>
          </a:xfrm>
        </p:grpSpPr>
        <p:sp>
          <p:nvSpPr>
            <p:cNvPr name="Freeform 15" id="15"/>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6" id="16"/>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7" id="17"/>
          <p:cNvGrpSpPr/>
          <p:nvPr/>
        </p:nvGrpSpPr>
        <p:grpSpPr>
          <a:xfrm rot="0">
            <a:off x="8469921" y="7389371"/>
            <a:ext cx="1020079" cy="1020079"/>
            <a:chOff x="0" y="0"/>
            <a:chExt cx="812800" cy="812800"/>
          </a:xfrm>
        </p:grpSpPr>
        <p:sp>
          <p:nvSpPr>
            <p:cNvPr name="Freeform 18" id="18"/>
            <p:cNvSpPr/>
            <p:nvPr/>
          </p:nvSpPr>
          <p:spPr>
            <a:xfrm flipH="false" flipV="false" rot="0">
              <a:off x="0" y="25191"/>
              <a:ext cx="793938" cy="762417"/>
            </a:xfrm>
            <a:custGeom>
              <a:avLst/>
              <a:gdLst/>
              <a:ahLst/>
              <a:cxnLst/>
              <a:rect r="r" b="b" t="t" l="l"/>
              <a:pathLst>
                <a:path h="762417" w="793938">
                  <a:moveTo>
                    <a:pt x="780600" y="349009"/>
                  </a:moveTo>
                  <a:lnTo>
                    <a:pt x="438600" y="7009"/>
                  </a:lnTo>
                  <a:cubicBezTo>
                    <a:pt x="433205" y="1614"/>
                    <a:pt x="425092" y="0"/>
                    <a:pt x="418044" y="2920"/>
                  </a:cubicBezTo>
                  <a:cubicBezTo>
                    <a:pt x="410996" y="5839"/>
                    <a:pt x="406400" y="12717"/>
                    <a:pt x="406400" y="20346"/>
                  </a:cubicBezTo>
                  <a:lnTo>
                    <a:pt x="406400" y="132472"/>
                  </a:lnTo>
                  <a:cubicBezTo>
                    <a:pt x="406400" y="157621"/>
                    <a:pt x="386012" y="178009"/>
                    <a:pt x="360863" y="178009"/>
                  </a:cubicBezTo>
                  <a:lnTo>
                    <a:pt x="45537" y="178009"/>
                  </a:lnTo>
                  <a:cubicBezTo>
                    <a:pt x="20388" y="178009"/>
                    <a:pt x="0" y="198397"/>
                    <a:pt x="0" y="223546"/>
                  </a:cubicBezTo>
                  <a:lnTo>
                    <a:pt x="0" y="538872"/>
                  </a:lnTo>
                  <a:cubicBezTo>
                    <a:pt x="0" y="564021"/>
                    <a:pt x="20388" y="584409"/>
                    <a:pt x="45537" y="584409"/>
                  </a:cubicBezTo>
                  <a:lnTo>
                    <a:pt x="360863" y="584409"/>
                  </a:lnTo>
                  <a:cubicBezTo>
                    <a:pt x="386012" y="584409"/>
                    <a:pt x="406400" y="604797"/>
                    <a:pt x="406400" y="629946"/>
                  </a:cubicBezTo>
                  <a:lnTo>
                    <a:pt x="406400" y="742072"/>
                  </a:lnTo>
                  <a:cubicBezTo>
                    <a:pt x="406400" y="749701"/>
                    <a:pt x="410996" y="756579"/>
                    <a:pt x="418044" y="759498"/>
                  </a:cubicBezTo>
                  <a:cubicBezTo>
                    <a:pt x="425092" y="762418"/>
                    <a:pt x="433205" y="760804"/>
                    <a:pt x="438600" y="755409"/>
                  </a:cubicBezTo>
                  <a:lnTo>
                    <a:pt x="780600" y="413409"/>
                  </a:lnTo>
                  <a:cubicBezTo>
                    <a:pt x="789140" y="404869"/>
                    <a:pt x="793938" y="393286"/>
                    <a:pt x="793938" y="381209"/>
                  </a:cubicBezTo>
                  <a:cubicBezTo>
                    <a:pt x="793938" y="369132"/>
                    <a:pt x="789140" y="357549"/>
                    <a:pt x="780600" y="349009"/>
                  </a:cubicBezTo>
                  <a:close/>
                </a:path>
              </a:pathLst>
            </a:custGeom>
            <a:solidFill>
              <a:srgbClr val="10B5BF"/>
            </a:solidFill>
            <a:ln cap="sq">
              <a:noFill/>
              <a:prstDash val="solid"/>
              <a:miter/>
            </a:ln>
          </p:spPr>
        </p:sp>
        <p:sp>
          <p:nvSpPr>
            <p:cNvPr name="TextBox 19" id="19"/>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sp>
        <p:nvSpPr>
          <p:cNvPr name="TextBox 20" id="20"/>
          <p:cNvSpPr txBox="true"/>
          <p:nvPr/>
        </p:nvSpPr>
        <p:spPr>
          <a:xfrm rot="0">
            <a:off x="8037184" y="2794738"/>
            <a:ext cx="188555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Execução</a:t>
            </a:r>
          </a:p>
        </p:txBody>
      </p:sp>
      <p:sp>
        <p:nvSpPr>
          <p:cNvPr name="TextBox 21" id="21"/>
          <p:cNvSpPr txBox="true"/>
          <p:nvPr/>
        </p:nvSpPr>
        <p:spPr>
          <a:xfrm rot="0">
            <a:off x="11909313" y="9191625"/>
            <a:ext cx="137517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Pronto</a:t>
            </a:r>
          </a:p>
        </p:txBody>
      </p:sp>
      <p:sp>
        <p:nvSpPr>
          <p:cNvPr name="TextBox 22" id="22"/>
          <p:cNvSpPr txBox="true"/>
          <p:nvPr/>
        </p:nvSpPr>
        <p:spPr>
          <a:xfrm rot="0">
            <a:off x="4870857" y="9191625"/>
            <a:ext cx="21230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Em Espera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953564"/>
            <a:ext cx="15520885" cy="2917274"/>
            <a:chOff x="0" y="0"/>
            <a:chExt cx="20694513" cy="3889699"/>
          </a:xfrm>
        </p:grpSpPr>
        <p:sp>
          <p:nvSpPr>
            <p:cNvPr name="TextBox 3" id="3"/>
            <p:cNvSpPr txBox="true"/>
            <p:nvPr/>
          </p:nvSpPr>
          <p:spPr>
            <a:xfrm rot="0">
              <a:off x="0" y="3097473"/>
              <a:ext cx="20694513" cy="695074"/>
            </a:xfrm>
            <a:prstGeom prst="rect">
              <a:avLst/>
            </a:prstGeom>
          </p:spPr>
          <p:txBody>
            <a:bodyPr anchor="t" rtlCol="false" tIns="0" lIns="0" bIns="0" rIns="0">
              <a:spAutoFit/>
            </a:bodyPr>
            <a:lstStyle/>
            <a:p>
              <a:pPr algn="just">
                <a:lnSpc>
                  <a:spcPts val="4437"/>
                </a:lnSpc>
              </a:pPr>
            </a:p>
          </p:txBody>
        </p:sp>
        <p:sp>
          <p:nvSpPr>
            <p:cNvPr name="TextBox 4" id="4"/>
            <p:cNvSpPr txBox="true"/>
            <p:nvPr/>
          </p:nvSpPr>
          <p:spPr>
            <a:xfrm rot="0">
              <a:off x="0" y="-3784"/>
              <a:ext cx="20694513" cy="1222375"/>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MUDANÇAS DE ESTADO - PRONTO</a:t>
              </a:r>
            </a:p>
          </p:txBody>
        </p:sp>
        <p:sp>
          <p:nvSpPr>
            <p:cNvPr name="AutoShape 5" id="5"/>
            <p:cNvSpPr/>
            <p:nvPr/>
          </p:nvSpPr>
          <p:spPr>
            <a:xfrm>
              <a:off x="0" y="2026995"/>
              <a:ext cx="20694513" cy="0"/>
            </a:xfrm>
            <a:prstGeom prst="line">
              <a:avLst/>
            </a:prstGeom>
            <a:ln cap="rnd" w="26617">
              <a:solidFill>
                <a:srgbClr val="10B5BF"/>
              </a:solidFill>
              <a:prstDash val="solid"/>
              <a:headEnd type="none" len="sm" w="sm"/>
              <a:tailEnd type="none" len="sm" w="sm"/>
            </a:ln>
          </p:spPr>
        </p:sp>
      </p:grpSp>
      <p:sp>
        <p:nvSpPr>
          <p:cNvPr name="Freeform 6" id="6"/>
          <p:cNvSpPr/>
          <p:nvPr/>
        </p:nvSpPr>
        <p:spPr>
          <a:xfrm flipH="false" flipV="false" rot="0">
            <a:off x="4537676" y="6540521"/>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sp>
        <p:nvSpPr>
          <p:cNvPr name="Freeform 7" id="7"/>
          <p:cNvSpPr/>
          <p:nvPr/>
        </p:nvSpPr>
        <p:spPr>
          <a:xfrm flipH="false" flipV="false" rot="0">
            <a:off x="11202177" y="6540521"/>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sp>
        <p:nvSpPr>
          <p:cNvPr name="Freeform 8" id="8"/>
          <p:cNvSpPr/>
          <p:nvPr/>
        </p:nvSpPr>
        <p:spPr>
          <a:xfrm flipH="false" flipV="false" rot="0">
            <a:off x="7585238" y="3375128"/>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grpSp>
        <p:nvGrpSpPr>
          <p:cNvPr name="Group 9" id="9"/>
          <p:cNvGrpSpPr/>
          <p:nvPr/>
        </p:nvGrpSpPr>
        <p:grpSpPr>
          <a:xfrm rot="-8100000">
            <a:off x="10594080" y="5261781"/>
            <a:ext cx="1059343" cy="1059343"/>
            <a:chOff x="0" y="0"/>
            <a:chExt cx="812800" cy="812800"/>
          </a:xfrm>
        </p:grpSpPr>
        <p:sp>
          <p:nvSpPr>
            <p:cNvPr name="Freeform 10" id="10"/>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1" id="11"/>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2" id="12"/>
          <p:cNvGrpSpPr/>
          <p:nvPr/>
        </p:nvGrpSpPr>
        <p:grpSpPr>
          <a:xfrm rot="2700000">
            <a:off x="9845012" y="6010849"/>
            <a:ext cx="1059343" cy="1059343"/>
            <a:chOff x="0" y="0"/>
            <a:chExt cx="812800" cy="812800"/>
          </a:xfrm>
        </p:grpSpPr>
        <p:sp>
          <p:nvSpPr>
            <p:cNvPr name="Freeform 13" id="13"/>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4" id="14"/>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5" id="15"/>
          <p:cNvGrpSpPr/>
          <p:nvPr/>
        </p:nvGrpSpPr>
        <p:grpSpPr>
          <a:xfrm rot="8100000">
            <a:off x="6458969" y="5563236"/>
            <a:ext cx="1059343" cy="1059343"/>
            <a:chOff x="0" y="0"/>
            <a:chExt cx="812800" cy="812800"/>
          </a:xfrm>
        </p:grpSpPr>
        <p:sp>
          <p:nvSpPr>
            <p:cNvPr name="Freeform 16" id="16"/>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7" id="17"/>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8" id="18"/>
          <p:cNvGrpSpPr/>
          <p:nvPr/>
        </p:nvGrpSpPr>
        <p:grpSpPr>
          <a:xfrm rot="0">
            <a:off x="8469921" y="7389371"/>
            <a:ext cx="1020079" cy="1020079"/>
            <a:chOff x="0" y="0"/>
            <a:chExt cx="812800" cy="812800"/>
          </a:xfrm>
        </p:grpSpPr>
        <p:sp>
          <p:nvSpPr>
            <p:cNvPr name="Freeform 19" id="19"/>
            <p:cNvSpPr/>
            <p:nvPr/>
          </p:nvSpPr>
          <p:spPr>
            <a:xfrm flipH="false" flipV="false" rot="0">
              <a:off x="0" y="25191"/>
              <a:ext cx="793938" cy="762417"/>
            </a:xfrm>
            <a:custGeom>
              <a:avLst/>
              <a:gdLst/>
              <a:ahLst/>
              <a:cxnLst/>
              <a:rect r="r" b="b" t="t" l="l"/>
              <a:pathLst>
                <a:path h="762417" w="793938">
                  <a:moveTo>
                    <a:pt x="780600" y="349009"/>
                  </a:moveTo>
                  <a:lnTo>
                    <a:pt x="438600" y="7009"/>
                  </a:lnTo>
                  <a:cubicBezTo>
                    <a:pt x="433205" y="1614"/>
                    <a:pt x="425092" y="0"/>
                    <a:pt x="418044" y="2920"/>
                  </a:cubicBezTo>
                  <a:cubicBezTo>
                    <a:pt x="410996" y="5839"/>
                    <a:pt x="406400" y="12717"/>
                    <a:pt x="406400" y="20346"/>
                  </a:cubicBezTo>
                  <a:lnTo>
                    <a:pt x="406400" y="132472"/>
                  </a:lnTo>
                  <a:cubicBezTo>
                    <a:pt x="406400" y="157621"/>
                    <a:pt x="386012" y="178009"/>
                    <a:pt x="360863" y="178009"/>
                  </a:cubicBezTo>
                  <a:lnTo>
                    <a:pt x="45537" y="178009"/>
                  </a:lnTo>
                  <a:cubicBezTo>
                    <a:pt x="20388" y="178009"/>
                    <a:pt x="0" y="198397"/>
                    <a:pt x="0" y="223546"/>
                  </a:cubicBezTo>
                  <a:lnTo>
                    <a:pt x="0" y="538872"/>
                  </a:lnTo>
                  <a:cubicBezTo>
                    <a:pt x="0" y="564021"/>
                    <a:pt x="20388" y="584409"/>
                    <a:pt x="45537" y="584409"/>
                  </a:cubicBezTo>
                  <a:lnTo>
                    <a:pt x="360863" y="584409"/>
                  </a:lnTo>
                  <a:cubicBezTo>
                    <a:pt x="386012" y="584409"/>
                    <a:pt x="406400" y="604797"/>
                    <a:pt x="406400" y="629946"/>
                  </a:cubicBezTo>
                  <a:lnTo>
                    <a:pt x="406400" y="742072"/>
                  </a:lnTo>
                  <a:cubicBezTo>
                    <a:pt x="406400" y="749701"/>
                    <a:pt x="410996" y="756579"/>
                    <a:pt x="418044" y="759498"/>
                  </a:cubicBezTo>
                  <a:cubicBezTo>
                    <a:pt x="425092" y="762418"/>
                    <a:pt x="433205" y="760804"/>
                    <a:pt x="438600" y="755409"/>
                  </a:cubicBezTo>
                  <a:lnTo>
                    <a:pt x="780600" y="413409"/>
                  </a:lnTo>
                  <a:cubicBezTo>
                    <a:pt x="789140" y="404869"/>
                    <a:pt x="793938" y="393286"/>
                    <a:pt x="793938" y="381209"/>
                  </a:cubicBezTo>
                  <a:cubicBezTo>
                    <a:pt x="793938" y="369132"/>
                    <a:pt x="789140" y="357549"/>
                    <a:pt x="780600" y="349009"/>
                  </a:cubicBezTo>
                  <a:close/>
                </a:path>
              </a:pathLst>
            </a:custGeom>
            <a:solidFill>
              <a:srgbClr val="10B5BF"/>
            </a:solidFill>
            <a:ln cap="sq">
              <a:noFill/>
              <a:prstDash val="solid"/>
              <a:miter/>
            </a:ln>
          </p:spPr>
        </p:sp>
        <p:sp>
          <p:nvSpPr>
            <p:cNvPr name="TextBox 20" id="20"/>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sp>
        <p:nvSpPr>
          <p:cNvPr name="Freeform 21" id="21"/>
          <p:cNvSpPr/>
          <p:nvPr/>
        </p:nvSpPr>
        <p:spPr>
          <a:xfrm flipH="false" flipV="false" rot="0">
            <a:off x="10966375" y="6553667"/>
            <a:ext cx="3218348" cy="3218348"/>
          </a:xfrm>
          <a:custGeom>
            <a:avLst/>
            <a:gdLst/>
            <a:ahLst/>
            <a:cxnLst/>
            <a:rect r="r" b="b" t="t" l="l"/>
            <a:pathLst>
              <a:path h="3218348" w="3218348">
                <a:moveTo>
                  <a:pt x="0" y="0"/>
                </a:moveTo>
                <a:lnTo>
                  <a:pt x="3218348" y="0"/>
                </a:lnTo>
                <a:lnTo>
                  <a:pt x="3218348" y="3218348"/>
                </a:lnTo>
                <a:lnTo>
                  <a:pt x="0" y="3218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8037184" y="2794738"/>
            <a:ext cx="188555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Execução</a:t>
            </a:r>
          </a:p>
        </p:txBody>
      </p:sp>
      <p:sp>
        <p:nvSpPr>
          <p:cNvPr name="TextBox 23" id="23"/>
          <p:cNvSpPr txBox="true"/>
          <p:nvPr/>
        </p:nvSpPr>
        <p:spPr>
          <a:xfrm rot="0">
            <a:off x="11909313" y="9191625"/>
            <a:ext cx="137517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Pronto</a:t>
            </a:r>
          </a:p>
        </p:txBody>
      </p:sp>
      <p:sp>
        <p:nvSpPr>
          <p:cNvPr name="TextBox 24" id="24"/>
          <p:cNvSpPr txBox="true"/>
          <p:nvPr/>
        </p:nvSpPr>
        <p:spPr>
          <a:xfrm rot="0">
            <a:off x="4870857" y="9191625"/>
            <a:ext cx="21230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Em Espera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953564"/>
            <a:ext cx="15520885" cy="2917274"/>
            <a:chOff x="0" y="0"/>
            <a:chExt cx="20694513" cy="3889699"/>
          </a:xfrm>
        </p:grpSpPr>
        <p:sp>
          <p:nvSpPr>
            <p:cNvPr name="TextBox 3" id="3"/>
            <p:cNvSpPr txBox="true"/>
            <p:nvPr/>
          </p:nvSpPr>
          <p:spPr>
            <a:xfrm rot="0">
              <a:off x="0" y="3097473"/>
              <a:ext cx="20694513" cy="695074"/>
            </a:xfrm>
            <a:prstGeom prst="rect">
              <a:avLst/>
            </a:prstGeom>
          </p:spPr>
          <p:txBody>
            <a:bodyPr anchor="t" rtlCol="false" tIns="0" lIns="0" bIns="0" rIns="0">
              <a:spAutoFit/>
            </a:bodyPr>
            <a:lstStyle/>
            <a:p>
              <a:pPr algn="just">
                <a:lnSpc>
                  <a:spcPts val="4437"/>
                </a:lnSpc>
              </a:pPr>
            </a:p>
          </p:txBody>
        </p:sp>
        <p:sp>
          <p:nvSpPr>
            <p:cNvPr name="TextBox 4" id="4"/>
            <p:cNvSpPr txBox="true"/>
            <p:nvPr/>
          </p:nvSpPr>
          <p:spPr>
            <a:xfrm rot="0">
              <a:off x="0" y="-3784"/>
              <a:ext cx="20694513" cy="1222375"/>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MUDANÇAS DE ESTADO - EXECUTANDO</a:t>
              </a:r>
            </a:p>
          </p:txBody>
        </p:sp>
        <p:sp>
          <p:nvSpPr>
            <p:cNvPr name="AutoShape 5" id="5"/>
            <p:cNvSpPr/>
            <p:nvPr/>
          </p:nvSpPr>
          <p:spPr>
            <a:xfrm>
              <a:off x="0" y="2026995"/>
              <a:ext cx="20694513" cy="0"/>
            </a:xfrm>
            <a:prstGeom prst="line">
              <a:avLst/>
            </a:prstGeom>
            <a:ln cap="rnd" w="26617">
              <a:solidFill>
                <a:srgbClr val="10B5BF"/>
              </a:solidFill>
              <a:prstDash val="solid"/>
              <a:headEnd type="none" len="sm" w="sm"/>
              <a:tailEnd type="none" len="sm" w="sm"/>
            </a:ln>
          </p:spPr>
        </p:sp>
      </p:grpSp>
      <p:sp>
        <p:nvSpPr>
          <p:cNvPr name="Freeform 6" id="6"/>
          <p:cNvSpPr/>
          <p:nvPr/>
        </p:nvSpPr>
        <p:spPr>
          <a:xfrm flipH="false" flipV="false" rot="0">
            <a:off x="4537676" y="6540521"/>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sp>
        <p:nvSpPr>
          <p:cNvPr name="Freeform 7" id="7"/>
          <p:cNvSpPr/>
          <p:nvPr/>
        </p:nvSpPr>
        <p:spPr>
          <a:xfrm flipH="false" flipV="false" rot="0">
            <a:off x="11202177" y="6540521"/>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sp>
        <p:nvSpPr>
          <p:cNvPr name="Freeform 8" id="8"/>
          <p:cNvSpPr/>
          <p:nvPr/>
        </p:nvSpPr>
        <p:spPr>
          <a:xfrm flipH="false" flipV="false" rot="0">
            <a:off x="7585238" y="3375128"/>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grpSp>
        <p:nvGrpSpPr>
          <p:cNvPr name="Group 9" id="9"/>
          <p:cNvGrpSpPr/>
          <p:nvPr/>
        </p:nvGrpSpPr>
        <p:grpSpPr>
          <a:xfrm rot="-8100000">
            <a:off x="10672505" y="5362897"/>
            <a:ext cx="1059343" cy="1059343"/>
            <a:chOff x="0" y="0"/>
            <a:chExt cx="812800" cy="812800"/>
          </a:xfrm>
        </p:grpSpPr>
        <p:sp>
          <p:nvSpPr>
            <p:cNvPr name="Freeform 10" id="10"/>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1" id="11"/>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2" id="12"/>
          <p:cNvGrpSpPr/>
          <p:nvPr/>
        </p:nvGrpSpPr>
        <p:grpSpPr>
          <a:xfrm rot="2700000">
            <a:off x="9923437" y="6111965"/>
            <a:ext cx="1059343" cy="1059343"/>
            <a:chOff x="0" y="0"/>
            <a:chExt cx="812800" cy="812800"/>
          </a:xfrm>
        </p:grpSpPr>
        <p:sp>
          <p:nvSpPr>
            <p:cNvPr name="Freeform 13" id="13"/>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4" id="14"/>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5" id="15"/>
          <p:cNvGrpSpPr/>
          <p:nvPr/>
        </p:nvGrpSpPr>
        <p:grpSpPr>
          <a:xfrm rot="8100000">
            <a:off x="6306499" y="5563236"/>
            <a:ext cx="1059343" cy="1059343"/>
            <a:chOff x="0" y="0"/>
            <a:chExt cx="812800" cy="812800"/>
          </a:xfrm>
        </p:grpSpPr>
        <p:sp>
          <p:nvSpPr>
            <p:cNvPr name="Freeform 16" id="16"/>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7" id="17"/>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8" id="18"/>
          <p:cNvGrpSpPr/>
          <p:nvPr/>
        </p:nvGrpSpPr>
        <p:grpSpPr>
          <a:xfrm rot="0">
            <a:off x="8469921" y="7389371"/>
            <a:ext cx="1020079" cy="1020079"/>
            <a:chOff x="0" y="0"/>
            <a:chExt cx="812800" cy="812800"/>
          </a:xfrm>
        </p:grpSpPr>
        <p:sp>
          <p:nvSpPr>
            <p:cNvPr name="Freeform 19" id="19"/>
            <p:cNvSpPr/>
            <p:nvPr/>
          </p:nvSpPr>
          <p:spPr>
            <a:xfrm flipH="false" flipV="false" rot="0">
              <a:off x="0" y="25191"/>
              <a:ext cx="793938" cy="762417"/>
            </a:xfrm>
            <a:custGeom>
              <a:avLst/>
              <a:gdLst/>
              <a:ahLst/>
              <a:cxnLst/>
              <a:rect r="r" b="b" t="t" l="l"/>
              <a:pathLst>
                <a:path h="762417" w="793938">
                  <a:moveTo>
                    <a:pt x="780600" y="349009"/>
                  </a:moveTo>
                  <a:lnTo>
                    <a:pt x="438600" y="7009"/>
                  </a:lnTo>
                  <a:cubicBezTo>
                    <a:pt x="433205" y="1614"/>
                    <a:pt x="425092" y="0"/>
                    <a:pt x="418044" y="2920"/>
                  </a:cubicBezTo>
                  <a:cubicBezTo>
                    <a:pt x="410996" y="5839"/>
                    <a:pt x="406400" y="12717"/>
                    <a:pt x="406400" y="20346"/>
                  </a:cubicBezTo>
                  <a:lnTo>
                    <a:pt x="406400" y="132472"/>
                  </a:lnTo>
                  <a:cubicBezTo>
                    <a:pt x="406400" y="157621"/>
                    <a:pt x="386012" y="178009"/>
                    <a:pt x="360863" y="178009"/>
                  </a:cubicBezTo>
                  <a:lnTo>
                    <a:pt x="45537" y="178009"/>
                  </a:lnTo>
                  <a:cubicBezTo>
                    <a:pt x="20388" y="178009"/>
                    <a:pt x="0" y="198397"/>
                    <a:pt x="0" y="223546"/>
                  </a:cubicBezTo>
                  <a:lnTo>
                    <a:pt x="0" y="538872"/>
                  </a:lnTo>
                  <a:cubicBezTo>
                    <a:pt x="0" y="564021"/>
                    <a:pt x="20388" y="584409"/>
                    <a:pt x="45537" y="584409"/>
                  </a:cubicBezTo>
                  <a:lnTo>
                    <a:pt x="360863" y="584409"/>
                  </a:lnTo>
                  <a:cubicBezTo>
                    <a:pt x="386012" y="584409"/>
                    <a:pt x="406400" y="604797"/>
                    <a:pt x="406400" y="629946"/>
                  </a:cubicBezTo>
                  <a:lnTo>
                    <a:pt x="406400" y="742072"/>
                  </a:lnTo>
                  <a:cubicBezTo>
                    <a:pt x="406400" y="749701"/>
                    <a:pt x="410996" y="756579"/>
                    <a:pt x="418044" y="759498"/>
                  </a:cubicBezTo>
                  <a:cubicBezTo>
                    <a:pt x="425092" y="762418"/>
                    <a:pt x="433205" y="760804"/>
                    <a:pt x="438600" y="755409"/>
                  </a:cubicBezTo>
                  <a:lnTo>
                    <a:pt x="780600" y="413409"/>
                  </a:lnTo>
                  <a:cubicBezTo>
                    <a:pt x="789140" y="404869"/>
                    <a:pt x="793938" y="393286"/>
                    <a:pt x="793938" y="381209"/>
                  </a:cubicBezTo>
                  <a:cubicBezTo>
                    <a:pt x="793938" y="369132"/>
                    <a:pt x="789140" y="357549"/>
                    <a:pt x="780600" y="349009"/>
                  </a:cubicBezTo>
                  <a:close/>
                </a:path>
              </a:pathLst>
            </a:custGeom>
            <a:solidFill>
              <a:srgbClr val="10B5BF"/>
            </a:solidFill>
            <a:ln cap="sq">
              <a:noFill/>
              <a:prstDash val="solid"/>
              <a:miter/>
            </a:ln>
          </p:spPr>
        </p:sp>
        <p:sp>
          <p:nvSpPr>
            <p:cNvPr name="TextBox 20" id="20"/>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sp>
        <p:nvSpPr>
          <p:cNvPr name="Freeform 21" id="21"/>
          <p:cNvSpPr/>
          <p:nvPr/>
        </p:nvSpPr>
        <p:spPr>
          <a:xfrm flipH="false" flipV="false" rot="0">
            <a:off x="7327121" y="2861413"/>
            <a:ext cx="3231494" cy="3231494"/>
          </a:xfrm>
          <a:custGeom>
            <a:avLst/>
            <a:gdLst/>
            <a:ahLst/>
            <a:cxnLst/>
            <a:rect r="r" b="b" t="t" l="l"/>
            <a:pathLst>
              <a:path h="3231494" w="3231494">
                <a:moveTo>
                  <a:pt x="0" y="0"/>
                </a:moveTo>
                <a:lnTo>
                  <a:pt x="3231494" y="0"/>
                </a:lnTo>
                <a:lnTo>
                  <a:pt x="3231494" y="3231494"/>
                </a:lnTo>
                <a:lnTo>
                  <a:pt x="0" y="3231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8037184" y="2794738"/>
            <a:ext cx="188555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Execução</a:t>
            </a:r>
          </a:p>
        </p:txBody>
      </p:sp>
      <p:sp>
        <p:nvSpPr>
          <p:cNvPr name="TextBox 23" id="23"/>
          <p:cNvSpPr txBox="true"/>
          <p:nvPr/>
        </p:nvSpPr>
        <p:spPr>
          <a:xfrm rot="0">
            <a:off x="11909313" y="9191625"/>
            <a:ext cx="137517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Pronto</a:t>
            </a:r>
          </a:p>
        </p:txBody>
      </p:sp>
      <p:sp>
        <p:nvSpPr>
          <p:cNvPr name="TextBox 24" id="24"/>
          <p:cNvSpPr txBox="true"/>
          <p:nvPr/>
        </p:nvSpPr>
        <p:spPr>
          <a:xfrm rot="0">
            <a:off x="4870857" y="9191625"/>
            <a:ext cx="21230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Em Espera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953564"/>
            <a:ext cx="15520885" cy="2917274"/>
            <a:chOff x="0" y="0"/>
            <a:chExt cx="20694513" cy="3889699"/>
          </a:xfrm>
        </p:grpSpPr>
        <p:sp>
          <p:nvSpPr>
            <p:cNvPr name="TextBox 3" id="3"/>
            <p:cNvSpPr txBox="true"/>
            <p:nvPr/>
          </p:nvSpPr>
          <p:spPr>
            <a:xfrm rot="0">
              <a:off x="0" y="3097473"/>
              <a:ext cx="20694513" cy="695074"/>
            </a:xfrm>
            <a:prstGeom prst="rect">
              <a:avLst/>
            </a:prstGeom>
          </p:spPr>
          <p:txBody>
            <a:bodyPr anchor="t" rtlCol="false" tIns="0" lIns="0" bIns="0" rIns="0">
              <a:spAutoFit/>
            </a:bodyPr>
            <a:lstStyle/>
            <a:p>
              <a:pPr algn="just">
                <a:lnSpc>
                  <a:spcPts val="4437"/>
                </a:lnSpc>
              </a:pPr>
            </a:p>
          </p:txBody>
        </p:sp>
        <p:sp>
          <p:nvSpPr>
            <p:cNvPr name="TextBox 4" id="4"/>
            <p:cNvSpPr txBox="true"/>
            <p:nvPr/>
          </p:nvSpPr>
          <p:spPr>
            <a:xfrm rot="0">
              <a:off x="0" y="-3784"/>
              <a:ext cx="20694513" cy="1222375"/>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MUDANÇAS DE ESTADO - EM ESPERA</a:t>
              </a:r>
            </a:p>
          </p:txBody>
        </p:sp>
        <p:sp>
          <p:nvSpPr>
            <p:cNvPr name="AutoShape 5" id="5"/>
            <p:cNvSpPr/>
            <p:nvPr/>
          </p:nvSpPr>
          <p:spPr>
            <a:xfrm>
              <a:off x="0" y="2026995"/>
              <a:ext cx="20694513" cy="0"/>
            </a:xfrm>
            <a:prstGeom prst="line">
              <a:avLst/>
            </a:prstGeom>
            <a:ln cap="rnd" w="26617">
              <a:solidFill>
                <a:srgbClr val="10B5BF"/>
              </a:solidFill>
              <a:prstDash val="solid"/>
              <a:headEnd type="none" len="sm" w="sm"/>
              <a:tailEnd type="none" len="sm" w="sm"/>
            </a:ln>
          </p:spPr>
        </p:sp>
      </p:grpSp>
      <p:sp>
        <p:nvSpPr>
          <p:cNvPr name="Freeform 6" id="6"/>
          <p:cNvSpPr/>
          <p:nvPr/>
        </p:nvSpPr>
        <p:spPr>
          <a:xfrm flipH="false" flipV="false" rot="0">
            <a:off x="4537676" y="6540521"/>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sp>
        <p:nvSpPr>
          <p:cNvPr name="Freeform 7" id="7"/>
          <p:cNvSpPr/>
          <p:nvPr/>
        </p:nvSpPr>
        <p:spPr>
          <a:xfrm flipH="false" flipV="false" rot="0">
            <a:off x="11202177" y="6540521"/>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sp>
        <p:nvSpPr>
          <p:cNvPr name="Freeform 8" id="8"/>
          <p:cNvSpPr/>
          <p:nvPr/>
        </p:nvSpPr>
        <p:spPr>
          <a:xfrm flipH="false" flipV="false" rot="0">
            <a:off x="7585238" y="3375128"/>
            <a:ext cx="2789445" cy="2717779"/>
          </a:xfrm>
          <a:custGeom>
            <a:avLst/>
            <a:gdLst/>
            <a:ahLst/>
            <a:cxnLst/>
            <a:rect r="r" b="b" t="t" l="l"/>
            <a:pathLst>
              <a:path h="2717779" w="2789445">
                <a:moveTo>
                  <a:pt x="0" y="0"/>
                </a:moveTo>
                <a:lnTo>
                  <a:pt x="2789445" y="0"/>
                </a:lnTo>
                <a:lnTo>
                  <a:pt x="2789445" y="2717779"/>
                </a:lnTo>
                <a:lnTo>
                  <a:pt x="0" y="2717779"/>
                </a:lnTo>
                <a:lnTo>
                  <a:pt x="0" y="0"/>
                </a:lnTo>
                <a:close/>
              </a:path>
            </a:pathLst>
          </a:custGeom>
          <a:blipFill>
            <a:blip r:embed="rId2"/>
            <a:stretch>
              <a:fillRect l="0" t="0" r="0" b="0"/>
            </a:stretch>
          </a:blipFill>
        </p:spPr>
      </p:sp>
      <p:grpSp>
        <p:nvGrpSpPr>
          <p:cNvPr name="Group 9" id="9"/>
          <p:cNvGrpSpPr/>
          <p:nvPr/>
        </p:nvGrpSpPr>
        <p:grpSpPr>
          <a:xfrm rot="-8100000">
            <a:off x="10594080" y="5261781"/>
            <a:ext cx="1059343" cy="1059343"/>
            <a:chOff x="0" y="0"/>
            <a:chExt cx="812800" cy="812800"/>
          </a:xfrm>
        </p:grpSpPr>
        <p:sp>
          <p:nvSpPr>
            <p:cNvPr name="Freeform 10" id="10"/>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1" id="11"/>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2" id="12"/>
          <p:cNvGrpSpPr/>
          <p:nvPr/>
        </p:nvGrpSpPr>
        <p:grpSpPr>
          <a:xfrm rot="2700000">
            <a:off x="9845012" y="6010849"/>
            <a:ext cx="1059343" cy="1059343"/>
            <a:chOff x="0" y="0"/>
            <a:chExt cx="812800" cy="812800"/>
          </a:xfrm>
        </p:grpSpPr>
        <p:sp>
          <p:nvSpPr>
            <p:cNvPr name="Freeform 13" id="13"/>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4" id="14"/>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5" id="15"/>
          <p:cNvGrpSpPr/>
          <p:nvPr/>
        </p:nvGrpSpPr>
        <p:grpSpPr>
          <a:xfrm rot="8100000">
            <a:off x="6458969" y="5563236"/>
            <a:ext cx="1059343" cy="1059343"/>
            <a:chOff x="0" y="0"/>
            <a:chExt cx="812800" cy="812800"/>
          </a:xfrm>
        </p:grpSpPr>
        <p:sp>
          <p:nvSpPr>
            <p:cNvPr name="Freeform 16" id="16"/>
            <p:cNvSpPr/>
            <p:nvPr/>
          </p:nvSpPr>
          <p:spPr>
            <a:xfrm flipH="false" flipV="false" rot="0">
              <a:off x="0" y="24258"/>
              <a:ext cx="798918" cy="764285"/>
            </a:xfrm>
            <a:custGeom>
              <a:avLst/>
              <a:gdLst/>
              <a:ahLst/>
              <a:cxnLst/>
              <a:rect r="r" b="b" t="t" l="l"/>
              <a:pathLst>
                <a:path h="764285" w="798918">
                  <a:moveTo>
                    <a:pt x="781794" y="351136"/>
                  </a:moveTo>
                  <a:lnTo>
                    <a:pt x="437406" y="6748"/>
                  </a:lnTo>
                  <a:cubicBezTo>
                    <a:pt x="432212" y="1554"/>
                    <a:pt x="424399" y="0"/>
                    <a:pt x="417612" y="2811"/>
                  </a:cubicBezTo>
                  <a:cubicBezTo>
                    <a:pt x="410825" y="5622"/>
                    <a:pt x="406400" y="12245"/>
                    <a:pt x="406400" y="19591"/>
                  </a:cubicBezTo>
                  <a:lnTo>
                    <a:pt x="406400" y="135093"/>
                  </a:lnTo>
                  <a:cubicBezTo>
                    <a:pt x="406400" y="159310"/>
                    <a:pt x="386768" y="178942"/>
                    <a:pt x="362551" y="178942"/>
                  </a:cubicBezTo>
                  <a:lnTo>
                    <a:pt x="43849" y="178942"/>
                  </a:lnTo>
                  <a:cubicBezTo>
                    <a:pt x="19632" y="178942"/>
                    <a:pt x="0" y="198574"/>
                    <a:pt x="0" y="222791"/>
                  </a:cubicBezTo>
                  <a:lnTo>
                    <a:pt x="0" y="541493"/>
                  </a:lnTo>
                  <a:cubicBezTo>
                    <a:pt x="0" y="565710"/>
                    <a:pt x="19632" y="585342"/>
                    <a:pt x="43849" y="585342"/>
                  </a:cubicBezTo>
                  <a:lnTo>
                    <a:pt x="362551" y="585342"/>
                  </a:lnTo>
                  <a:cubicBezTo>
                    <a:pt x="386768" y="585342"/>
                    <a:pt x="406400" y="604974"/>
                    <a:pt x="406400" y="629191"/>
                  </a:cubicBezTo>
                  <a:lnTo>
                    <a:pt x="406400" y="744693"/>
                  </a:lnTo>
                  <a:cubicBezTo>
                    <a:pt x="406400" y="752039"/>
                    <a:pt x="410825" y="758662"/>
                    <a:pt x="417612" y="761473"/>
                  </a:cubicBezTo>
                  <a:cubicBezTo>
                    <a:pt x="424399" y="764284"/>
                    <a:pt x="432212" y="762730"/>
                    <a:pt x="437406" y="757536"/>
                  </a:cubicBezTo>
                  <a:lnTo>
                    <a:pt x="781794" y="413148"/>
                  </a:lnTo>
                  <a:cubicBezTo>
                    <a:pt x="798918" y="396024"/>
                    <a:pt x="798918" y="368260"/>
                    <a:pt x="781794" y="351136"/>
                  </a:cubicBezTo>
                  <a:close/>
                </a:path>
              </a:pathLst>
            </a:custGeom>
            <a:solidFill>
              <a:srgbClr val="10B5BF"/>
            </a:solidFill>
            <a:ln cap="sq">
              <a:noFill/>
              <a:prstDash val="solid"/>
              <a:miter/>
            </a:ln>
          </p:spPr>
        </p:sp>
        <p:sp>
          <p:nvSpPr>
            <p:cNvPr name="TextBox 17" id="17"/>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8" id="18"/>
          <p:cNvGrpSpPr/>
          <p:nvPr/>
        </p:nvGrpSpPr>
        <p:grpSpPr>
          <a:xfrm rot="0">
            <a:off x="8469921" y="7389371"/>
            <a:ext cx="1020079" cy="1020079"/>
            <a:chOff x="0" y="0"/>
            <a:chExt cx="812800" cy="812800"/>
          </a:xfrm>
        </p:grpSpPr>
        <p:sp>
          <p:nvSpPr>
            <p:cNvPr name="Freeform 19" id="19"/>
            <p:cNvSpPr/>
            <p:nvPr/>
          </p:nvSpPr>
          <p:spPr>
            <a:xfrm flipH="false" flipV="false" rot="0">
              <a:off x="0" y="25191"/>
              <a:ext cx="793938" cy="762417"/>
            </a:xfrm>
            <a:custGeom>
              <a:avLst/>
              <a:gdLst/>
              <a:ahLst/>
              <a:cxnLst/>
              <a:rect r="r" b="b" t="t" l="l"/>
              <a:pathLst>
                <a:path h="762417" w="793938">
                  <a:moveTo>
                    <a:pt x="780600" y="349009"/>
                  </a:moveTo>
                  <a:lnTo>
                    <a:pt x="438600" y="7009"/>
                  </a:lnTo>
                  <a:cubicBezTo>
                    <a:pt x="433205" y="1614"/>
                    <a:pt x="425092" y="0"/>
                    <a:pt x="418044" y="2920"/>
                  </a:cubicBezTo>
                  <a:cubicBezTo>
                    <a:pt x="410996" y="5839"/>
                    <a:pt x="406400" y="12717"/>
                    <a:pt x="406400" y="20346"/>
                  </a:cubicBezTo>
                  <a:lnTo>
                    <a:pt x="406400" y="132472"/>
                  </a:lnTo>
                  <a:cubicBezTo>
                    <a:pt x="406400" y="157621"/>
                    <a:pt x="386012" y="178009"/>
                    <a:pt x="360863" y="178009"/>
                  </a:cubicBezTo>
                  <a:lnTo>
                    <a:pt x="45537" y="178009"/>
                  </a:lnTo>
                  <a:cubicBezTo>
                    <a:pt x="20388" y="178009"/>
                    <a:pt x="0" y="198397"/>
                    <a:pt x="0" y="223546"/>
                  </a:cubicBezTo>
                  <a:lnTo>
                    <a:pt x="0" y="538872"/>
                  </a:lnTo>
                  <a:cubicBezTo>
                    <a:pt x="0" y="564021"/>
                    <a:pt x="20388" y="584409"/>
                    <a:pt x="45537" y="584409"/>
                  </a:cubicBezTo>
                  <a:lnTo>
                    <a:pt x="360863" y="584409"/>
                  </a:lnTo>
                  <a:cubicBezTo>
                    <a:pt x="386012" y="584409"/>
                    <a:pt x="406400" y="604797"/>
                    <a:pt x="406400" y="629946"/>
                  </a:cubicBezTo>
                  <a:lnTo>
                    <a:pt x="406400" y="742072"/>
                  </a:lnTo>
                  <a:cubicBezTo>
                    <a:pt x="406400" y="749701"/>
                    <a:pt x="410996" y="756579"/>
                    <a:pt x="418044" y="759498"/>
                  </a:cubicBezTo>
                  <a:cubicBezTo>
                    <a:pt x="425092" y="762418"/>
                    <a:pt x="433205" y="760804"/>
                    <a:pt x="438600" y="755409"/>
                  </a:cubicBezTo>
                  <a:lnTo>
                    <a:pt x="780600" y="413409"/>
                  </a:lnTo>
                  <a:cubicBezTo>
                    <a:pt x="789140" y="404869"/>
                    <a:pt x="793938" y="393286"/>
                    <a:pt x="793938" y="381209"/>
                  </a:cubicBezTo>
                  <a:cubicBezTo>
                    <a:pt x="793938" y="369132"/>
                    <a:pt x="789140" y="357549"/>
                    <a:pt x="780600" y="349009"/>
                  </a:cubicBezTo>
                  <a:close/>
                </a:path>
              </a:pathLst>
            </a:custGeom>
            <a:solidFill>
              <a:srgbClr val="10B5BF"/>
            </a:solidFill>
            <a:ln cap="sq">
              <a:noFill/>
              <a:prstDash val="solid"/>
              <a:miter/>
            </a:ln>
          </p:spPr>
        </p:sp>
        <p:sp>
          <p:nvSpPr>
            <p:cNvPr name="TextBox 20" id="20"/>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sp>
        <p:nvSpPr>
          <p:cNvPr name="Freeform 21" id="21"/>
          <p:cNvSpPr/>
          <p:nvPr/>
        </p:nvSpPr>
        <p:spPr>
          <a:xfrm flipH="false" flipV="false" rot="0">
            <a:off x="4239799" y="6540521"/>
            <a:ext cx="3344297" cy="3344297"/>
          </a:xfrm>
          <a:custGeom>
            <a:avLst/>
            <a:gdLst/>
            <a:ahLst/>
            <a:cxnLst/>
            <a:rect r="r" b="b" t="t" l="l"/>
            <a:pathLst>
              <a:path h="3344297" w="3344297">
                <a:moveTo>
                  <a:pt x="0" y="0"/>
                </a:moveTo>
                <a:lnTo>
                  <a:pt x="3344297" y="0"/>
                </a:lnTo>
                <a:lnTo>
                  <a:pt x="3344297" y="3344297"/>
                </a:lnTo>
                <a:lnTo>
                  <a:pt x="0" y="3344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8037184" y="2794738"/>
            <a:ext cx="188555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Execução</a:t>
            </a:r>
          </a:p>
        </p:txBody>
      </p:sp>
      <p:sp>
        <p:nvSpPr>
          <p:cNvPr name="TextBox 23" id="23"/>
          <p:cNvSpPr txBox="true"/>
          <p:nvPr/>
        </p:nvSpPr>
        <p:spPr>
          <a:xfrm rot="0">
            <a:off x="11909313" y="9191625"/>
            <a:ext cx="137517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Pronto</a:t>
            </a:r>
          </a:p>
        </p:txBody>
      </p:sp>
      <p:sp>
        <p:nvSpPr>
          <p:cNvPr name="TextBox 24" id="24"/>
          <p:cNvSpPr txBox="true"/>
          <p:nvPr/>
        </p:nvSpPr>
        <p:spPr>
          <a:xfrm rot="0">
            <a:off x="4870857" y="9191625"/>
            <a:ext cx="21230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Em Espera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12480" y="-663238"/>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2301306" y="2737620"/>
            <a:ext cx="4107815" cy="8128017"/>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5" id="5"/>
            <p:cNvSpPr/>
            <p:nvPr/>
          </p:nvSpPr>
          <p:spPr>
            <a:xfrm flipH="false" flipV="false" rot="-5400000">
              <a:off x="-1127754" y="1469384"/>
              <a:ext cx="4876800" cy="2251710"/>
            </a:xfrm>
            <a:custGeom>
              <a:avLst/>
              <a:gdLst/>
              <a:ahLst/>
              <a:cxnLst/>
              <a:rect r="r" b="b" t="t" l="l"/>
              <a:pathLst>
                <a:path h="2251710" w="4876800">
                  <a:moveTo>
                    <a:pt x="4876800" y="2040889"/>
                  </a:moveTo>
                  <a:lnTo>
                    <a:pt x="4876800" y="1769110"/>
                  </a:lnTo>
                  <a:lnTo>
                    <a:pt x="4819650" y="1769110"/>
                  </a:lnTo>
                  <a:cubicBezTo>
                    <a:pt x="4754880" y="1769110"/>
                    <a:pt x="4701540" y="1715770"/>
                    <a:pt x="4701540" y="1650999"/>
                  </a:cubicBezTo>
                  <a:lnTo>
                    <a:pt x="4701540" y="601980"/>
                  </a:lnTo>
                  <a:cubicBezTo>
                    <a:pt x="4701540" y="537210"/>
                    <a:pt x="4754880" y="483870"/>
                    <a:pt x="4819650" y="483870"/>
                  </a:cubicBezTo>
                  <a:lnTo>
                    <a:pt x="4876800" y="483870"/>
                  </a:lnTo>
                  <a:lnTo>
                    <a:pt x="4876800" y="209550"/>
                  </a:lnTo>
                  <a:cubicBezTo>
                    <a:pt x="4876800" y="93980"/>
                    <a:pt x="4782820" y="0"/>
                    <a:pt x="4667250" y="0"/>
                  </a:cubicBezTo>
                  <a:lnTo>
                    <a:pt x="209550" y="0"/>
                  </a:lnTo>
                  <a:cubicBezTo>
                    <a:pt x="93980" y="0"/>
                    <a:pt x="0" y="93980"/>
                    <a:pt x="0" y="209550"/>
                  </a:cubicBezTo>
                  <a:lnTo>
                    <a:pt x="0" y="2040889"/>
                  </a:lnTo>
                  <a:cubicBezTo>
                    <a:pt x="0" y="2156460"/>
                    <a:pt x="93980" y="2250439"/>
                    <a:pt x="209550" y="2250439"/>
                  </a:cubicBezTo>
                  <a:lnTo>
                    <a:pt x="4667250" y="2250439"/>
                  </a:lnTo>
                  <a:cubicBezTo>
                    <a:pt x="4782820" y="2251710"/>
                    <a:pt x="4876800" y="2157729"/>
                    <a:pt x="4876800" y="2040889"/>
                  </a:cubicBezTo>
                  <a:close/>
                </a:path>
              </a:pathLst>
            </a:custGeom>
            <a:blipFill>
              <a:blip r:embed="rId3"/>
              <a:stretch>
                <a:fillRect l="0" t="-8977" r="0" b="-8977"/>
              </a:stretch>
            </a:blipFill>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7" id="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
        <p:nvSpPr>
          <p:cNvPr name="TextBox 13" id="13"/>
          <p:cNvSpPr txBox="true"/>
          <p:nvPr/>
        </p:nvSpPr>
        <p:spPr>
          <a:xfrm rot="0">
            <a:off x="3313413" y="414316"/>
            <a:ext cx="7145554" cy="2419350"/>
          </a:xfrm>
          <a:prstGeom prst="rect">
            <a:avLst/>
          </a:prstGeom>
        </p:spPr>
        <p:txBody>
          <a:bodyPr anchor="t" rtlCol="false" tIns="0" lIns="0" bIns="0" rIns="0">
            <a:spAutoFit/>
          </a:bodyPr>
          <a:lstStyle/>
          <a:p>
            <a:pPr>
              <a:lnSpc>
                <a:spcPts val="9540"/>
              </a:lnSpc>
            </a:pPr>
            <a:r>
              <a:rPr lang="en-US" sz="7950">
                <a:solidFill>
                  <a:srgbClr val="FFFFFF"/>
                </a:solidFill>
                <a:latin typeface="Poppins Medium Bold"/>
              </a:rPr>
              <a:t>CONCEITOS</a:t>
            </a:r>
          </a:p>
          <a:p>
            <a:pPr>
              <a:lnSpc>
                <a:spcPts val="9540"/>
              </a:lnSpc>
            </a:pPr>
            <a:r>
              <a:rPr lang="en-US" sz="7950">
                <a:solidFill>
                  <a:srgbClr val="FFFFFF"/>
                </a:solidFill>
                <a:latin typeface="Poppins Medium Bold"/>
              </a:rPr>
              <a:t>BÁSICOS</a:t>
            </a:r>
          </a:p>
        </p:txBody>
      </p:sp>
      <p:sp>
        <p:nvSpPr>
          <p:cNvPr name="TextBox 14" id="14"/>
          <p:cNvSpPr txBox="true"/>
          <p:nvPr/>
        </p:nvSpPr>
        <p:spPr>
          <a:xfrm rot="0">
            <a:off x="9144000" y="3241755"/>
            <a:ext cx="8243922" cy="1303656"/>
          </a:xfrm>
          <a:prstGeom prst="rect">
            <a:avLst/>
          </a:prstGeom>
        </p:spPr>
        <p:txBody>
          <a:bodyPr anchor="t" rtlCol="false" tIns="0" lIns="0" bIns="0" rIns="0">
            <a:spAutoFit/>
          </a:bodyPr>
          <a:lstStyle/>
          <a:p>
            <a:pPr>
              <a:lnSpc>
                <a:spcPts val="4899"/>
              </a:lnSpc>
            </a:pPr>
          </a:p>
          <a:p>
            <a:pPr marL="885182" indent="-442591" lvl="1">
              <a:lnSpc>
                <a:spcPts val="5739"/>
              </a:lnSpc>
              <a:buFont typeface="Arial"/>
              <a:buChar char="•"/>
            </a:pPr>
            <a:r>
              <a:rPr lang="en-US" sz="4099">
                <a:solidFill>
                  <a:srgbClr val="FFFFFF"/>
                </a:solidFill>
                <a:latin typeface="Poppins Light Bold"/>
              </a:rPr>
              <a:t>O QUE É ESCALONAMENTO?</a:t>
            </a:r>
          </a:p>
        </p:txBody>
      </p:sp>
      <p:sp>
        <p:nvSpPr>
          <p:cNvPr name="TextBox 15" id="15"/>
          <p:cNvSpPr txBox="true"/>
          <p:nvPr/>
        </p:nvSpPr>
        <p:spPr>
          <a:xfrm rot="0">
            <a:off x="9144000" y="5149041"/>
            <a:ext cx="8243922" cy="3213736"/>
          </a:xfrm>
          <a:prstGeom prst="rect">
            <a:avLst/>
          </a:prstGeom>
        </p:spPr>
        <p:txBody>
          <a:bodyPr anchor="t" rtlCol="false" tIns="0" lIns="0" bIns="0" rIns="0">
            <a:spAutoFit/>
          </a:bodyPr>
          <a:lstStyle/>
          <a:p>
            <a:pPr>
              <a:lnSpc>
                <a:spcPts val="4899"/>
              </a:lnSpc>
            </a:pPr>
          </a:p>
          <a:p>
            <a:pPr algn="just" marL="798825" indent="-399412" lvl="1">
              <a:lnSpc>
                <a:spcPts val="5179"/>
              </a:lnSpc>
              <a:buFont typeface="Arial"/>
              <a:buChar char="•"/>
            </a:pPr>
            <a:r>
              <a:rPr lang="en-US" sz="3699">
                <a:solidFill>
                  <a:srgbClr val="FFFFFF"/>
                </a:solidFill>
                <a:latin typeface="Poppins Light Bold"/>
              </a:rPr>
              <a:t>É um processo responsável por escolher os processos que serão executados pelo processador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91768" y="5351806"/>
          <a:ext cx="15704465" cy="3648682"/>
        </p:xfrm>
        <a:graphic>
          <a:graphicData uri="http://schemas.openxmlformats.org/drawingml/2006/table">
            <a:tbl>
              <a:tblPr/>
              <a:tblGrid>
                <a:gridCol w="4317733"/>
                <a:gridCol w="1366084"/>
                <a:gridCol w="4336830"/>
                <a:gridCol w="1366084"/>
                <a:gridCol w="4317733"/>
              </a:tblGrid>
              <a:tr h="1607718">
                <a:tc>
                  <a:txBody>
                    <a:bodyPr anchor="t" rtlCol="false"/>
                    <a:lstStyle/>
                    <a:p>
                      <a:pPr algn="ctr">
                        <a:lnSpc>
                          <a:spcPts val="4199"/>
                        </a:lnSpc>
                        <a:defRPr/>
                      </a:pPr>
                      <a:r>
                        <a:rPr lang="en-US" sz="3499">
                          <a:solidFill>
                            <a:srgbClr val="FFFFFF"/>
                          </a:solidFill>
                          <a:latin typeface="Poppins Medium"/>
                        </a:rPr>
                        <a:t>ESCALONADOR</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c>
                  <a:txBody>
                    <a:bodyPr anchor="t" rtlCol="false"/>
                    <a:lstStyle/>
                    <a:p>
                      <a:pPr algn="ctr">
                        <a:lnSpc>
                          <a:spcPts val="22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4199"/>
                        </a:lnSpc>
                        <a:defRPr/>
                      </a:pPr>
                      <a:r>
                        <a:rPr lang="en-US" sz="3499">
                          <a:solidFill>
                            <a:srgbClr val="FFFFFF"/>
                          </a:solidFill>
                          <a:latin typeface="Poppins Medium"/>
                        </a:rPr>
                        <a:t>DISPATCHER</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c>
                  <a:txBody>
                    <a:bodyPr anchor="t" rtlCol="false"/>
                    <a:lstStyle/>
                    <a:p>
                      <a:pPr algn="l">
                        <a:lnSpc>
                          <a:spcPts val="360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4199"/>
                        </a:lnSpc>
                        <a:defRPr/>
                      </a:pPr>
                      <a:r>
                        <a:rPr lang="en-US" sz="3499">
                          <a:solidFill>
                            <a:srgbClr val="FFFFFF"/>
                          </a:solidFill>
                          <a:latin typeface="Poppins Medium"/>
                        </a:rPr>
                        <a:t>MUDANÇA DE CONTEXTO</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r>
              <a:tr h="2040964">
                <a:tc>
                  <a:txBody>
                    <a:bodyPr anchor="t" rtlCol="false"/>
                    <a:lstStyle/>
                    <a:p>
                      <a:pPr algn="ctr">
                        <a:lnSpc>
                          <a:spcPts val="3359"/>
                        </a:lnSpc>
                        <a:defRPr/>
                      </a:pPr>
                      <a:r>
                        <a:rPr lang="en-US" sz="2399">
                          <a:solidFill>
                            <a:srgbClr val="FFFFFF"/>
                          </a:solidFill>
                          <a:latin typeface="Poppins Light"/>
                        </a:rPr>
                        <a:t>DECIDE O PROCESSO QUE SERÁ EXECUTADO</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65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3360"/>
                        </a:lnSpc>
                        <a:defRPr/>
                      </a:pPr>
                      <a:r>
                        <a:rPr lang="en-US" sz="2400">
                          <a:solidFill>
                            <a:srgbClr val="FFFFFF"/>
                          </a:solidFill>
                          <a:latin typeface="Poppins Light"/>
                        </a:rPr>
                        <a:t>IMPLEMENTA A DECISÃO DO ESCALONADOR</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79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Poppins Light"/>
                        </a:rPr>
                        <a:t>TROCA DE UM PROCESSO POR OUTRO</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pSp>
        <p:nvGrpSpPr>
          <p:cNvPr name="Group 3" id="3"/>
          <p:cNvGrpSpPr/>
          <p:nvPr/>
        </p:nvGrpSpPr>
        <p:grpSpPr>
          <a:xfrm rot="0">
            <a:off x="1291768" y="1619911"/>
            <a:ext cx="14835430" cy="3233073"/>
            <a:chOff x="0" y="0"/>
            <a:chExt cx="19780573" cy="4310764"/>
          </a:xfrm>
        </p:grpSpPr>
        <p:sp>
          <p:nvSpPr>
            <p:cNvPr name="TextBox 4" id="4"/>
            <p:cNvSpPr txBox="true"/>
            <p:nvPr/>
          </p:nvSpPr>
          <p:spPr>
            <a:xfrm rot="0">
              <a:off x="0" y="3691639"/>
              <a:ext cx="19780573" cy="619125"/>
            </a:xfrm>
            <a:prstGeom prst="rect">
              <a:avLst/>
            </a:prstGeom>
          </p:spPr>
          <p:txBody>
            <a:bodyPr anchor="t" rtlCol="false" tIns="0" lIns="0" bIns="0" rIns="0">
              <a:spAutoFit/>
            </a:bodyPr>
            <a:lstStyle/>
            <a:p>
              <a:pPr>
                <a:lnSpc>
                  <a:spcPts val="3600"/>
                </a:lnSpc>
              </a:pPr>
            </a:p>
          </p:txBody>
        </p:sp>
        <p:sp>
          <p:nvSpPr>
            <p:cNvPr name="TextBox 5" id="5"/>
            <p:cNvSpPr txBox="true"/>
            <p:nvPr/>
          </p:nvSpPr>
          <p:spPr>
            <a:xfrm rot="0">
              <a:off x="0" y="-9525"/>
              <a:ext cx="19780573" cy="3260725"/>
            </a:xfrm>
            <a:prstGeom prst="rect">
              <a:avLst/>
            </a:prstGeom>
          </p:spPr>
          <p:txBody>
            <a:bodyPr anchor="t" rtlCol="false" tIns="0" lIns="0" bIns="0" rIns="0">
              <a:spAutoFit/>
            </a:bodyPr>
            <a:lstStyle/>
            <a:p>
              <a:pPr>
                <a:lnSpc>
                  <a:spcPts val="9600"/>
                </a:lnSpc>
              </a:pPr>
              <a:r>
                <a:rPr lang="en-US" sz="8000">
                  <a:solidFill>
                    <a:srgbClr val="FFFFFF"/>
                  </a:solidFill>
                  <a:latin typeface="Poppins Medium Bold"/>
                </a:rPr>
                <a:t>CONCEITOS </a:t>
              </a:r>
              <a:r>
                <a:rPr lang="en-US" sz="8000">
                  <a:solidFill>
                    <a:srgbClr val="FFFFFF"/>
                  </a:solidFill>
                  <a:latin typeface="Poppins Medium Bold"/>
                </a:rPr>
                <a:t>BÁSICOS</a:t>
              </a:r>
            </a:p>
            <a:p>
              <a:pPr>
                <a:lnSpc>
                  <a:spcPts val="9600"/>
                </a:lnSpc>
              </a:pPr>
            </a:p>
          </p:txBody>
        </p:sp>
      </p:grpSp>
      <p:sp>
        <p:nvSpPr>
          <p:cNvPr name="Freeform 6" id="6"/>
          <p:cNvSpPr/>
          <p:nvPr/>
        </p:nvSpPr>
        <p:spPr>
          <a:xfrm flipH="false" flipV="false" rot="0">
            <a:off x="14621007" y="288300"/>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7804319" y="2054581"/>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11371927" y="1227638"/>
          <a:ext cx="5887373" cy="7831724"/>
        </p:xfrm>
        <a:graphic>
          <a:graphicData uri="http://schemas.openxmlformats.org/drawingml/2006/table">
            <a:tbl>
              <a:tblPr/>
              <a:tblGrid>
                <a:gridCol w="4732221"/>
              </a:tblGrid>
              <a:tr h="1305287">
                <a:tc>
                  <a:txBody>
                    <a:bodyPr anchor="t" rtlCol="false"/>
                    <a:lstStyle/>
                    <a:p>
                      <a:pPr algn="l">
                        <a:lnSpc>
                          <a:spcPts val="3779"/>
                        </a:lnSpc>
                        <a:defRPr/>
                      </a:pPr>
                      <a:r>
                        <a:rPr lang="en-US" sz="2699">
                          <a:solidFill>
                            <a:srgbClr val="FFFFFF"/>
                          </a:solidFill>
                          <a:latin typeface="Poppins Light Bold"/>
                        </a:rPr>
                        <a:t>UTILIZAÇÃO DO PROCESSADOR</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0">
                      <a:solidFill>
                        <a:srgbClr val="10B5B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r>
              <a:tr h="1305287">
                <a:tc>
                  <a:txBody>
                    <a:bodyPr anchor="t" rtlCol="false"/>
                    <a:lstStyle/>
                    <a:p>
                      <a:pPr algn="l">
                        <a:lnSpc>
                          <a:spcPts val="3779"/>
                        </a:lnSpc>
                        <a:defRPr/>
                      </a:pPr>
                      <a:r>
                        <a:rPr lang="en-US" sz="2699">
                          <a:solidFill>
                            <a:srgbClr val="FFFFFF"/>
                          </a:solidFill>
                          <a:latin typeface="Poppins Light Bold"/>
                        </a:rPr>
                        <a:t>THROUGHPUT</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r>
              <a:tr h="1305287">
                <a:tc>
                  <a:txBody>
                    <a:bodyPr anchor="t" rtlCol="false"/>
                    <a:lstStyle/>
                    <a:p>
                      <a:pPr algn="l">
                        <a:lnSpc>
                          <a:spcPts val="4059"/>
                        </a:lnSpc>
                        <a:defRPr/>
                      </a:pPr>
                      <a:r>
                        <a:rPr lang="en-US" sz="2899">
                          <a:solidFill>
                            <a:srgbClr val="FFFFFF"/>
                          </a:solidFill>
                          <a:latin typeface="Poppins Light"/>
                        </a:rPr>
                        <a:t>TEMPO DE PROCESSADOR</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r>
              <a:tr h="1305287">
                <a:tc>
                  <a:txBody>
                    <a:bodyPr anchor="t" rtlCol="false"/>
                    <a:lstStyle/>
                    <a:p>
                      <a:pPr algn="l">
                        <a:lnSpc>
                          <a:spcPts val="3779"/>
                        </a:lnSpc>
                        <a:defRPr/>
                      </a:pPr>
                      <a:r>
                        <a:rPr lang="en-US" sz="2699">
                          <a:solidFill>
                            <a:srgbClr val="FFFFFF"/>
                          </a:solidFill>
                          <a:latin typeface="Poppins Light Bold"/>
                        </a:rPr>
                        <a:t>TEMPO DE ESPERA</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r>
              <a:tr h="1305287">
                <a:tc>
                  <a:txBody>
                    <a:bodyPr anchor="t" rtlCol="false"/>
                    <a:lstStyle/>
                    <a:p>
                      <a:pPr algn="l">
                        <a:lnSpc>
                          <a:spcPts val="3779"/>
                        </a:lnSpc>
                        <a:defRPr/>
                      </a:pPr>
                      <a:r>
                        <a:rPr lang="en-US" sz="2699">
                          <a:solidFill>
                            <a:srgbClr val="FFFFFF"/>
                          </a:solidFill>
                          <a:latin typeface="Poppins Light Bold"/>
                        </a:rPr>
                        <a:t>TEMPO DE TURNAROUND</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r>
              <a:tr h="1305287">
                <a:tc>
                  <a:txBody>
                    <a:bodyPr anchor="t" rtlCol="false"/>
                    <a:lstStyle/>
                    <a:p>
                      <a:pPr algn="l">
                        <a:lnSpc>
                          <a:spcPts val="3779"/>
                        </a:lnSpc>
                        <a:defRPr/>
                      </a:pPr>
                      <a:r>
                        <a:rPr lang="en-US" sz="2699">
                          <a:solidFill>
                            <a:srgbClr val="FFFFFF"/>
                          </a:solidFill>
                          <a:latin typeface="Poppins Light Bold"/>
                        </a:rPr>
                        <a:t>TEMPO DE RESPOSTA</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0">
                      <a:solidFill>
                        <a:srgbClr val="10B5BF"/>
                      </a:solidFill>
                      <a:prstDash val="solid"/>
                      <a:round/>
                      <a:headEnd type="none" w="med" len="med"/>
                      <a:tailEnd type="none" w="med" len="med"/>
                    </a:lnB>
                  </a:tcPr>
                </a:tc>
              </a:tr>
            </a:tbl>
          </a:graphicData>
        </a:graphic>
      </p:graphicFrame>
      <p:sp>
        <p:nvSpPr>
          <p:cNvPr name="TextBox 4" id="4"/>
          <p:cNvSpPr txBox="true"/>
          <p:nvPr/>
        </p:nvSpPr>
        <p:spPr>
          <a:xfrm rot="0">
            <a:off x="841174" y="5894820"/>
            <a:ext cx="6874999" cy="1038225"/>
          </a:xfrm>
          <a:prstGeom prst="rect">
            <a:avLst/>
          </a:prstGeom>
        </p:spPr>
        <p:txBody>
          <a:bodyPr anchor="t" rtlCol="false" tIns="0" lIns="0" bIns="0" rIns="0">
            <a:spAutoFit/>
          </a:bodyPr>
          <a:lstStyle/>
          <a:p>
            <a:pPr>
              <a:lnSpc>
                <a:spcPts val="4199"/>
              </a:lnSpc>
            </a:pPr>
            <a:r>
              <a:rPr lang="en-US" sz="3499">
                <a:solidFill>
                  <a:srgbClr val="FFFFFF"/>
                </a:solidFill>
                <a:latin typeface="Poppins Medium"/>
              </a:rPr>
              <a:t>CRITÉRIOS DE ESCALONAMENTO</a:t>
            </a:r>
          </a:p>
        </p:txBody>
      </p:sp>
      <p:sp>
        <p:nvSpPr>
          <p:cNvPr name="TextBox 5" id="5"/>
          <p:cNvSpPr txBox="true"/>
          <p:nvPr/>
        </p:nvSpPr>
        <p:spPr>
          <a:xfrm rot="0">
            <a:off x="841174" y="1028700"/>
            <a:ext cx="6077873" cy="2457450"/>
          </a:xfrm>
          <a:prstGeom prst="rect">
            <a:avLst/>
          </a:prstGeom>
        </p:spPr>
        <p:txBody>
          <a:bodyPr anchor="t" rtlCol="false" tIns="0" lIns="0" bIns="0" rIns="0">
            <a:spAutoFit/>
          </a:bodyPr>
          <a:lstStyle/>
          <a:p>
            <a:pPr>
              <a:lnSpc>
                <a:spcPts val="9720"/>
              </a:lnSpc>
            </a:pPr>
            <a:r>
              <a:rPr lang="en-US" sz="8100">
                <a:solidFill>
                  <a:srgbClr val="FFFFFF"/>
                </a:solidFill>
                <a:latin typeface="Poppins Medium Bold"/>
              </a:rPr>
              <a:t>CONCEITOS</a:t>
            </a:r>
          </a:p>
          <a:p>
            <a:pPr>
              <a:lnSpc>
                <a:spcPts val="9720"/>
              </a:lnSpc>
            </a:pPr>
            <a:r>
              <a:rPr lang="en-US" sz="8100">
                <a:solidFill>
                  <a:srgbClr val="FFFFFF"/>
                </a:solidFill>
                <a:latin typeface="Poppins Medium Bold"/>
              </a:rPr>
              <a:t>BÁSICOS</a:t>
            </a:r>
          </a:p>
        </p:txBody>
      </p:sp>
      <p:sp>
        <p:nvSpPr>
          <p:cNvPr name="Freeform 6" id="6"/>
          <p:cNvSpPr/>
          <p:nvPr/>
        </p:nvSpPr>
        <p:spPr>
          <a:xfrm flipH="true" flipV="false" rot="0">
            <a:off x="-1171170" y="8022760"/>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534705" y="3797993"/>
            <a:ext cx="5887373" cy="3623189"/>
            <a:chOff x="0" y="0"/>
            <a:chExt cx="7849830" cy="4830919"/>
          </a:xfrm>
        </p:grpSpPr>
        <p:sp>
          <p:nvSpPr>
            <p:cNvPr name="TextBox 3" id="3"/>
            <p:cNvSpPr txBox="true"/>
            <p:nvPr/>
          </p:nvSpPr>
          <p:spPr>
            <a:xfrm rot="0">
              <a:off x="0" y="0"/>
              <a:ext cx="7849830" cy="914400"/>
            </a:xfrm>
            <a:prstGeom prst="rect">
              <a:avLst/>
            </a:prstGeom>
          </p:spPr>
          <p:txBody>
            <a:bodyPr anchor="t" rtlCol="false" tIns="0" lIns="0" bIns="0" rIns="0">
              <a:spAutoFit/>
            </a:bodyPr>
            <a:lstStyle/>
            <a:p>
              <a:pPr algn="ctr">
                <a:lnSpc>
                  <a:spcPts val="5400"/>
                </a:lnSpc>
              </a:pPr>
              <a:r>
                <a:rPr lang="en-US" sz="4500">
                  <a:solidFill>
                    <a:srgbClr val="FFFFFF"/>
                  </a:solidFill>
                  <a:latin typeface="Poppins Medium Bold"/>
                </a:rPr>
                <a:t>PREEMPTIVO</a:t>
              </a:r>
            </a:p>
          </p:txBody>
        </p:sp>
        <p:sp>
          <p:nvSpPr>
            <p:cNvPr name="TextBox 4" id="4"/>
            <p:cNvSpPr txBox="true"/>
            <p:nvPr/>
          </p:nvSpPr>
          <p:spPr>
            <a:xfrm rot="0">
              <a:off x="0" y="2521636"/>
              <a:ext cx="7849830" cy="2309283"/>
            </a:xfrm>
            <a:prstGeom prst="rect">
              <a:avLst/>
            </a:prstGeom>
          </p:spPr>
          <p:txBody>
            <a:bodyPr anchor="t" rtlCol="false" tIns="0" lIns="0" bIns="0" rIns="0">
              <a:spAutoFit/>
            </a:bodyPr>
            <a:lstStyle/>
            <a:p>
              <a:pPr algn="just" marL="539750" indent="-269875" lvl="1">
                <a:lnSpc>
                  <a:spcPts val="3500"/>
                </a:lnSpc>
                <a:buFont typeface="Arial"/>
                <a:buChar char="•"/>
              </a:pPr>
              <a:r>
                <a:rPr lang="en-US" sz="2500">
                  <a:solidFill>
                    <a:srgbClr val="FFFFFF"/>
                  </a:solidFill>
                  <a:latin typeface="Poppins Light"/>
                </a:rPr>
                <a:t>UMA CRIANÇA JOGANDO VÍDEO GAME E SUA MÃE LHE CHAMA PARA ALMOÇAR. SUA GAMEPLAY VAI SER INTERROMPIDA</a:t>
              </a:r>
            </a:p>
          </p:txBody>
        </p:sp>
        <p:sp>
          <p:nvSpPr>
            <p:cNvPr name="AutoShape 5" id="5"/>
            <p:cNvSpPr/>
            <p:nvPr/>
          </p:nvSpPr>
          <p:spPr>
            <a:xfrm>
              <a:off x="0" y="1746593"/>
              <a:ext cx="7849830" cy="0"/>
            </a:xfrm>
            <a:prstGeom prst="line">
              <a:avLst/>
            </a:prstGeom>
            <a:ln cap="rnd" w="25400">
              <a:solidFill>
                <a:srgbClr val="10B5BF"/>
              </a:solidFill>
              <a:prstDash val="solid"/>
              <a:headEnd type="none" len="sm" w="sm"/>
              <a:tailEnd type="none" len="sm" w="sm"/>
            </a:ln>
          </p:spPr>
        </p:sp>
      </p:grpSp>
      <p:grpSp>
        <p:nvGrpSpPr>
          <p:cNvPr name="Group 6" id="6"/>
          <p:cNvGrpSpPr/>
          <p:nvPr/>
        </p:nvGrpSpPr>
        <p:grpSpPr>
          <a:xfrm rot="0">
            <a:off x="10943296" y="3797993"/>
            <a:ext cx="5887373" cy="3623189"/>
            <a:chOff x="0" y="0"/>
            <a:chExt cx="7849830" cy="4830919"/>
          </a:xfrm>
        </p:grpSpPr>
        <p:sp>
          <p:nvSpPr>
            <p:cNvPr name="TextBox 7" id="7"/>
            <p:cNvSpPr txBox="true"/>
            <p:nvPr/>
          </p:nvSpPr>
          <p:spPr>
            <a:xfrm rot="0">
              <a:off x="0" y="0"/>
              <a:ext cx="7849830" cy="914400"/>
            </a:xfrm>
            <a:prstGeom prst="rect">
              <a:avLst/>
            </a:prstGeom>
          </p:spPr>
          <p:txBody>
            <a:bodyPr anchor="t" rtlCol="false" tIns="0" lIns="0" bIns="0" rIns="0">
              <a:spAutoFit/>
            </a:bodyPr>
            <a:lstStyle/>
            <a:p>
              <a:pPr algn="ctr">
                <a:lnSpc>
                  <a:spcPts val="5400"/>
                </a:lnSpc>
              </a:pPr>
              <a:r>
                <a:rPr lang="en-US" sz="4500">
                  <a:solidFill>
                    <a:srgbClr val="FFFFFF"/>
                  </a:solidFill>
                  <a:latin typeface="Poppins Medium Bold"/>
                </a:rPr>
                <a:t>NÃO-PREEMPTIVO</a:t>
              </a:r>
            </a:p>
          </p:txBody>
        </p:sp>
        <p:sp>
          <p:nvSpPr>
            <p:cNvPr name="TextBox 8" id="8"/>
            <p:cNvSpPr txBox="true"/>
            <p:nvPr/>
          </p:nvSpPr>
          <p:spPr>
            <a:xfrm rot="0">
              <a:off x="0" y="2540686"/>
              <a:ext cx="7849830" cy="229023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Poppins Light"/>
                </a:rPr>
                <a:t>UMA CRIANÇA JOGANDO UMA PARTIDA RANQUEADA. A PARTIDA NÃO É INTERROMPIDA</a:t>
              </a:r>
            </a:p>
            <a:p>
              <a:pPr algn="ctr">
                <a:lnSpc>
                  <a:spcPts val="3500"/>
                </a:lnSpc>
              </a:pPr>
            </a:p>
          </p:txBody>
        </p:sp>
        <p:sp>
          <p:nvSpPr>
            <p:cNvPr name="AutoShape 9" id="9"/>
            <p:cNvSpPr/>
            <p:nvPr/>
          </p:nvSpPr>
          <p:spPr>
            <a:xfrm>
              <a:off x="0" y="1746593"/>
              <a:ext cx="7849830" cy="0"/>
            </a:xfrm>
            <a:prstGeom prst="line">
              <a:avLst/>
            </a:prstGeom>
            <a:ln cap="rnd" w="25400">
              <a:solidFill>
                <a:srgbClr val="10B5BF"/>
              </a:solidFill>
              <a:prstDash val="solid"/>
              <a:headEnd type="none" len="sm" w="sm"/>
              <a:tailEnd type="none" len="sm" w="sm"/>
            </a:ln>
          </p:spPr>
        </p:sp>
      </p:grpSp>
      <p:grpSp>
        <p:nvGrpSpPr>
          <p:cNvPr name="Group 10" id="10"/>
          <p:cNvGrpSpPr/>
          <p:nvPr/>
        </p:nvGrpSpPr>
        <p:grpSpPr>
          <a:xfrm rot="0">
            <a:off x="1695441" y="514312"/>
            <a:ext cx="14835430" cy="2118648"/>
            <a:chOff x="0" y="0"/>
            <a:chExt cx="19780573" cy="2824864"/>
          </a:xfrm>
        </p:grpSpPr>
        <p:sp>
          <p:nvSpPr>
            <p:cNvPr name="TextBox 11" id="11"/>
            <p:cNvSpPr txBox="true"/>
            <p:nvPr/>
          </p:nvSpPr>
          <p:spPr>
            <a:xfrm rot="0">
              <a:off x="0" y="2075564"/>
              <a:ext cx="19780573" cy="749300"/>
            </a:xfrm>
            <a:prstGeom prst="rect">
              <a:avLst/>
            </a:prstGeom>
          </p:spPr>
          <p:txBody>
            <a:bodyPr anchor="t" rtlCol="false" tIns="0" lIns="0" bIns="0" rIns="0">
              <a:spAutoFit/>
            </a:bodyPr>
            <a:lstStyle/>
            <a:p>
              <a:pPr>
                <a:lnSpc>
                  <a:spcPts val="4439"/>
                </a:lnSpc>
              </a:pPr>
              <a:r>
                <a:rPr lang="en-US" sz="3699">
                  <a:solidFill>
                    <a:srgbClr val="10B5BF"/>
                  </a:solidFill>
                  <a:latin typeface="Poppins Medium"/>
                </a:rPr>
                <a:t>TIPOS DE ESCALONADORES</a:t>
              </a:r>
            </a:p>
          </p:txBody>
        </p:sp>
        <p:sp>
          <p:nvSpPr>
            <p:cNvPr name="TextBox 12" id="12"/>
            <p:cNvSpPr txBox="true"/>
            <p:nvPr/>
          </p:nvSpPr>
          <p:spPr>
            <a:xfrm rot="0">
              <a:off x="0" y="-9525"/>
              <a:ext cx="19780573" cy="1635125"/>
            </a:xfrm>
            <a:prstGeom prst="rect">
              <a:avLst/>
            </a:prstGeom>
          </p:spPr>
          <p:txBody>
            <a:bodyPr anchor="t" rtlCol="false" tIns="0" lIns="0" bIns="0" rIns="0">
              <a:spAutoFit/>
            </a:bodyPr>
            <a:lstStyle/>
            <a:p>
              <a:pPr>
                <a:lnSpc>
                  <a:spcPts val="9600"/>
                </a:lnSpc>
              </a:pPr>
              <a:r>
                <a:rPr lang="en-US" sz="8000">
                  <a:solidFill>
                    <a:srgbClr val="FFFFFF"/>
                  </a:solidFill>
                  <a:latin typeface="Poppins Medium Bold"/>
                </a:rPr>
                <a:t>CONCEITOS </a:t>
              </a:r>
              <a:r>
                <a:rPr lang="en-US" sz="8000">
                  <a:solidFill>
                    <a:srgbClr val="FFFFFF"/>
                  </a:solidFill>
                  <a:latin typeface="Poppins Medium Bold"/>
                </a:rPr>
                <a:t>BÁSICOS</a:t>
              </a:r>
            </a:p>
          </p:txBody>
        </p:sp>
      </p:grpSp>
      <p:sp>
        <p:nvSpPr>
          <p:cNvPr name="Freeform 13" id="13"/>
          <p:cNvSpPr/>
          <p:nvPr/>
        </p:nvSpPr>
        <p:spPr>
          <a:xfrm flipH="true" flipV="false" rot="0">
            <a:off x="8365117" y="7342323"/>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95441" y="2632960"/>
            <a:ext cx="6565021" cy="6953243"/>
          </a:xfrm>
          <a:custGeom>
            <a:avLst/>
            <a:gdLst/>
            <a:ahLst/>
            <a:cxnLst/>
            <a:rect r="r" b="b" t="t" l="l"/>
            <a:pathLst>
              <a:path h="6953243" w="6565021">
                <a:moveTo>
                  <a:pt x="0" y="0"/>
                </a:moveTo>
                <a:lnTo>
                  <a:pt x="6565021" y="0"/>
                </a:lnTo>
                <a:lnTo>
                  <a:pt x="6565021" y="6953243"/>
                </a:lnTo>
                <a:lnTo>
                  <a:pt x="0" y="6953243"/>
                </a:lnTo>
                <a:lnTo>
                  <a:pt x="0" y="0"/>
                </a:lnTo>
                <a:close/>
              </a:path>
            </a:pathLst>
          </a:custGeom>
          <a:blipFill>
            <a:blip r:embed="rId2"/>
            <a:stretch>
              <a:fillRect l="0" t="0" r="0" b="0"/>
            </a:stretch>
          </a:blipFill>
        </p:spPr>
      </p:sp>
      <p:sp>
        <p:nvSpPr>
          <p:cNvPr name="Freeform 3" id="3"/>
          <p:cNvSpPr/>
          <p:nvPr/>
        </p:nvSpPr>
        <p:spPr>
          <a:xfrm flipH="false" flipV="false" rot="0">
            <a:off x="9144000" y="2632960"/>
            <a:ext cx="7763461" cy="6953243"/>
          </a:xfrm>
          <a:custGeom>
            <a:avLst/>
            <a:gdLst/>
            <a:ahLst/>
            <a:cxnLst/>
            <a:rect r="r" b="b" t="t" l="l"/>
            <a:pathLst>
              <a:path h="6953243" w="7763461">
                <a:moveTo>
                  <a:pt x="0" y="0"/>
                </a:moveTo>
                <a:lnTo>
                  <a:pt x="7763461" y="0"/>
                </a:lnTo>
                <a:lnTo>
                  <a:pt x="7763461" y="6953243"/>
                </a:lnTo>
                <a:lnTo>
                  <a:pt x="0" y="6953243"/>
                </a:lnTo>
                <a:lnTo>
                  <a:pt x="0" y="0"/>
                </a:lnTo>
                <a:close/>
              </a:path>
            </a:pathLst>
          </a:custGeom>
          <a:blipFill>
            <a:blip r:embed="rId3"/>
            <a:stretch>
              <a:fillRect l="-54953" t="0" r="-4327" b="0"/>
            </a:stretch>
          </a:blipFill>
        </p:spPr>
      </p:sp>
      <p:grpSp>
        <p:nvGrpSpPr>
          <p:cNvPr name="Group 4" id="4"/>
          <p:cNvGrpSpPr/>
          <p:nvPr/>
        </p:nvGrpSpPr>
        <p:grpSpPr>
          <a:xfrm rot="0">
            <a:off x="1695441" y="514312"/>
            <a:ext cx="14835430" cy="2118648"/>
            <a:chOff x="0" y="0"/>
            <a:chExt cx="19780573" cy="2824864"/>
          </a:xfrm>
        </p:grpSpPr>
        <p:sp>
          <p:nvSpPr>
            <p:cNvPr name="TextBox 5" id="5"/>
            <p:cNvSpPr txBox="true"/>
            <p:nvPr/>
          </p:nvSpPr>
          <p:spPr>
            <a:xfrm rot="0">
              <a:off x="0" y="2075564"/>
              <a:ext cx="19780573" cy="749300"/>
            </a:xfrm>
            <a:prstGeom prst="rect">
              <a:avLst/>
            </a:prstGeom>
          </p:spPr>
          <p:txBody>
            <a:bodyPr anchor="t" rtlCol="false" tIns="0" lIns="0" bIns="0" rIns="0">
              <a:spAutoFit/>
            </a:bodyPr>
            <a:lstStyle/>
            <a:p>
              <a:pPr>
                <a:lnSpc>
                  <a:spcPts val="4439"/>
                </a:lnSpc>
              </a:pPr>
              <a:r>
                <a:rPr lang="en-US" sz="3699">
                  <a:solidFill>
                    <a:srgbClr val="10B5BF"/>
                  </a:solidFill>
                  <a:latin typeface="Poppins Medium"/>
                </a:rPr>
                <a:t>PREEMPTIVO</a:t>
              </a:r>
            </a:p>
          </p:txBody>
        </p:sp>
        <p:sp>
          <p:nvSpPr>
            <p:cNvPr name="TextBox 6" id="6"/>
            <p:cNvSpPr txBox="true"/>
            <p:nvPr/>
          </p:nvSpPr>
          <p:spPr>
            <a:xfrm rot="0">
              <a:off x="0" y="-9525"/>
              <a:ext cx="19780573" cy="1635125"/>
            </a:xfrm>
            <a:prstGeom prst="rect">
              <a:avLst/>
            </a:prstGeom>
          </p:spPr>
          <p:txBody>
            <a:bodyPr anchor="t" rtlCol="false" tIns="0" lIns="0" bIns="0" rIns="0">
              <a:spAutoFit/>
            </a:bodyPr>
            <a:lstStyle/>
            <a:p>
              <a:pPr>
                <a:lnSpc>
                  <a:spcPts val="9600"/>
                </a:lnSpc>
              </a:pPr>
              <a:r>
                <a:rPr lang="en-US" sz="8000">
                  <a:solidFill>
                    <a:srgbClr val="FFFFFF"/>
                  </a:solidFill>
                  <a:latin typeface="Poppins Medium Bold"/>
                </a:rPr>
                <a:t>CONCEITOS </a:t>
              </a:r>
              <a:r>
                <a:rPr lang="en-US" sz="8000">
                  <a:solidFill>
                    <a:srgbClr val="FFFFFF"/>
                  </a:solidFill>
                  <a:latin typeface="Poppins Medium Bold"/>
                </a:rPr>
                <a:t>BÁSICOS</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95441" y="2632960"/>
            <a:ext cx="6565021" cy="6953243"/>
          </a:xfrm>
          <a:custGeom>
            <a:avLst/>
            <a:gdLst/>
            <a:ahLst/>
            <a:cxnLst/>
            <a:rect r="r" b="b" t="t" l="l"/>
            <a:pathLst>
              <a:path h="6953243" w="6565021">
                <a:moveTo>
                  <a:pt x="0" y="0"/>
                </a:moveTo>
                <a:lnTo>
                  <a:pt x="6565021" y="0"/>
                </a:lnTo>
                <a:lnTo>
                  <a:pt x="6565021" y="6953243"/>
                </a:lnTo>
                <a:lnTo>
                  <a:pt x="0" y="6953243"/>
                </a:lnTo>
                <a:lnTo>
                  <a:pt x="0" y="0"/>
                </a:lnTo>
                <a:close/>
              </a:path>
            </a:pathLst>
          </a:custGeom>
          <a:blipFill>
            <a:blip r:embed="rId2"/>
            <a:stretch>
              <a:fillRect l="0" t="0" r="0" b="0"/>
            </a:stretch>
          </a:blipFill>
        </p:spPr>
      </p:sp>
      <p:sp>
        <p:nvSpPr>
          <p:cNvPr name="Freeform 3" id="3"/>
          <p:cNvSpPr/>
          <p:nvPr/>
        </p:nvSpPr>
        <p:spPr>
          <a:xfrm flipH="false" flipV="false" rot="0">
            <a:off x="9144000" y="2632960"/>
            <a:ext cx="7763461" cy="6953243"/>
          </a:xfrm>
          <a:custGeom>
            <a:avLst/>
            <a:gdLst/>
            <a:ahLst/>
            <a:cxnLst/>
            <a:rect r="r" b="b" t="t" l="l"/>
            <a:pathLst>
              <a:path h="6953243" w="7763461">
                <a:moveTo>
                  <a:pt x="0" y="0"/>
                </a:moveTo>
                <a:lnTo>
                  <a:pt x="7763461" y="0"/>
                </a:lnTo>
                <a:lnTo>
                  <a:pt x="7763461" y="6953243"/>
                </a:lnTo>
                <a:lnTo>
                  <a:pt x="0" y="6953243"/>
                </a:lnTo>
                <a:lnTo>
                  <a:pt x="0" y="0"/>
                </a:lnTo>
                <a:close/>
              </a:path>
            </a:pathLst>
          </a:custGeom>
          <a:blipFill>
            <a:blip r:embed="rId3"/>
            <a:stretch>
              <a:fillRect l="-54953" t="0" r="-4327" b="0"/>
            </a:stretch>
          </a:blipFill>
        </p:spPr>
      </p:sp>
      <p:sp>
        <p:nvSpPr>
          <p:cNvPr name="Freeform 4" id="4"/>
          <p:cNvSpPr/>
          <p:nvPr/>
        </p:nvSpPr>
        <p:spPr>
          <a:xfrm flipH="false" flipV="false" rot="0">
            <a:off x="11602002" y="2072060"/>
            <a:ext cx="4928869" cy="4928869"/>
          </a:xfrm>
          <a:custGeom>
            <a:avLst/>
            <a:gdLst/>
            <a:ahLst/>
            <a:cxnLst/>
            <a:rect r="r" b="b" t="t" l="l"/>
            <a:pathLst>
              <a:path h="4928869" w="4928869">
                <a:moveTo>
                  <a:pt x="0" y="0"/>
                </a:moveTo>
                <a:lnTo>
                  <a:pt x="4928869" y="0"/>
                </a:lnTo>
                <a:lnTo>
                  <a:pt x="4928869" y="4928868"/>
                </a:lnTo>
                <a:lnTo>
                  <a:pt x="0" y="4928868"/>
                </a:lnTo>
                <a:lnTo>
                  <a:pt x="0" y="0"/>
                </a:lnTo>
                <a:close/>
              </a:path>
            </a:pathLst>
          </a:custGeom>
          <a:blipFill>
            <a:blip r:embed="rId4"/>
            <a:stretch>
              <a:fillRect l="0" t="0" r="0" b="0"/>
            </a:stretch>
          </a:blipFill>
        </p:spPr>
      </p:sp>
      <p:grpSp>
        <p:nvGrpSpPr>
          <p:cNvPr name="Group 5" id="5"/>
          <p:cNvGrpSpPr/>
          <p:nvPr/>
        </p:nvGrpSpPr>
        <p:grpSpPr>
          <a:xfrm rot="0">
            <a:off x="1695441" y="514312"/>
            <a:ext cx="14835430" cy="2118648"/>
            <a:chOff x="0" y="0"/>
            <a:chExt cx="19780573" cy="2824864"/>
          </a:xfrm>
        </p:grpSpPr>
        <p:sp>
          <p:nvSpPr>
            <p:cNvPr name="TextBox 6" id="6"/>
            <p:cNvSpPr txBox="true"/>
            <p:nvPr/>
          </p:nvSpPr>
          <p:spPr>
            <a:xfrm rot="0">
              <a:off x="0" y="2075564"/>
              <a:ext cx="19780573" cy="749300"/>
            </a:xfrm>
            <a:prstGeom prst="rect">
              <a:avLst/>
            </a:prstGeom>
          </p:spPr>
          <p:txBody>
            <a:bodyPr anchor="t" rtlCol="false" tIns="0" lIns="0" bIns="0" rIns="0">
              <a:spAutoFit/>
            </a:bodyPr>
            <a:lstStyle/>
            <a:p>
              <a:pPr>
                <a:lnSpc>
                  <a:spcPts val="4439"/>
                </a:lnSpc>
              </a:pPr>
              <a:r>
                <a:rPr lang="en-US" sz="3699">
                  <a:solidFill>
                    <a:srgbClr val="10B5BF"/>
                  </a:solidFill>
                  <a:latin typeface="Poppins Medium"/>
                </a:rPr>
                <a:t>NÃO-PREEMPTIVO</a:t>
              </a:r>
            </a:p>
          </p:txBody>
        </p:sp>
        <p:sp>
          <p:nvSpPr>
            <p:cNvPr name="TextBox 7" id="7"/>
            <p:cNvSpPr txBox="true"/>
            <p:nvPr/>
          </p:nvSpPr>
          <p:spPr>
            <a:xfrm rot="0">
              <a:off x="0" y="-9525"/>
              <a:ext cx="19780573" cy="1635125"/>
            </a:xfrm>
            <a:prstGeom prst="rect">
              <a:avLst/>
            </a:prstGeom>
          </p:spPr>
          <p:txBody>
            <a:bodyPr anchor="t" rtlCol="false" tIns="0" lIns="0" bIns="0" rIns="0">
              <a:spAutoFit/>
            </a:bodyPr>
            <a:lstStyle/>
            <a:p>
              <a:pPr>
                <a:lnSpc>
                  <a:spcPts val="9600"/>
                </a:lnSpc>
              </a:pPr>
              <a:r>
                <a:rPr lang="en-US" sz="8000">
                  <a:solidFill>
                    <a:srgbClr val="FFFFFF"/>
                  </a:solidFill>
                  <a:latin typeface="Poppins Medium Bold"/>
                </a:rPr>
                <a:t>CONCEITOS </a:t>
              </a:r>
              <a:r>
                <a:rPr lang="en-US" sz="8000">
                  <a:solidFill>
                    <a:srgbClr val="FFFFFF"/>
                  </a:solidFill>
                  <a:latin typeface="Poppins Medium Bold"/>
                </a:rPr>
                <a:t>BÁSICOS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7716173" y="1694119"/>
            <a:ext cx="1901285" cy="6700564"/>
          </a:xfrm>
          <a:custGeom>
            <a:avLst/>
            <a:gdLst/>
            <a:ahLst/>
            <a:cxnLst/>
            <a:rect r="r" b="b" t="t" l="l"/>
            <a:pathLst>
              <a:path h="6700564" w="1901285">
                <a:moveTo>
                  <a:pt x="0" y="0"/>
                </a:moveTo>
                <a:lnTo>
                  <a:pt x="1901285" y="0"/>
                </a:lnTo>
                <a:lnTo>
                  <a:pt x="1901285" y="6700563"/>
                </a:lnTo>
                <a:lnTo>
                  <a:pt x="0" y="6700563"/>
                </a:lnTo>
                <a:lnTo>
                  <a:pt x="0" y="0"/>
                </a:lnTo>
                <a:close/>
              </a:path>
            </a:pathLst>
          </a:custGeom>
          <a:blipFill>
            <a:blip r:embed="rId2"/>
            <a:stretch>
              <a:fillRect l="0" t="0" r="0" b="0"/>
            </a:stretch>
          </a:blipFill>
        </p:spPr>
      </p:sp>
      <p:sp>
        <p:nvSpPr>
          <p:cNvPr name="TextBox 3" id="3"/>
          <p:cNvSpPr txBox="true"/>
          <p:nvPr/>
        </p:nvSpPr>
        <p:spPr>
          <a:xfrm rot="0">
            <a:off x="1638300" y="1694119"/>
            <a:ext cx="6077873" cy="1371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SUMÁRIO</a:t>
            </a:r>
          </a:p>
        </p:txBody>
      </p:sp>
      <p:grpSp>
        <p:nvGrpSpPr>
          <p:cNvPr name="Group 4" id="4"/>
          <p:cNvGrpSpPr/>
          <p:nvPr/>
        </p:nvGrpSpPr>
        <p:grpSpPr>
          <a:xfrm rot="0">
            <a:off x="10992719" y="1154964"/>
            <a:ext cx="5887373" cy="8097009"/>
            <a:chOff x="0" y="0"/>
            <a:chExt cx="7849830" cy="10796013"/>
          </a:xfrm>
        </p:grpSpPr>
        <p:sp>
          <p:nvSpPr>
            <p:cNvPr name="TextBox 5" id="5"/>
            <p:cNvSpPr txBox="true"/>
            <p:nvPr/>
          </p:nvSpPr>
          <p:spPr>
            <a:xfrm rot="0">
              <a:off x="0" y="-66675"/>
              <a:ext cx="7849830" cy="707602"/>
            </a:xfrm>
            <a:prstGeom prst="rect">
              <a:avLst/>
            </a:prstGeom>
          </p:spPr>
          <p:txBody>
            <a:bodyPr anchor="t" rtlCol="false" tIns="0" lIns="0" bIns="0" rIns="0">
              <a:spAutoFit/>
            </a:bodyPr>
            <a:lstStyle/>
            <a:p>
              <a:pPr>
                <a:lnSpc>
                  <a:spcPts val="4479"/>
                </a:lnSpc>
              </a:pPr>
              <a:r>
                <a:rPr lang="en-US" sz="3199">
                  <a:solidFill>
                    <a:srgbClr val="FFFFFF"/>
                  </a:solidFill>
                  <a:latin typeface="Poppins Light Bold"/>
                </a:rPr>
                <a:t>CONCEITOS BÁSICOS</a:t>
              </a:r>
            </a:p>
          </p:txBody>
        </p:sp>
        <p:sp>
          <p:nvSpPr>
            <p:cNvPr name="AutoShape 6" id="6"/>
            <p:cNvSpPr/>
            <p:nvPr/>
          </p:nvSpPr>
          <p:spPr>
            <a:xfrm>
              <a:off x="0" y="1261042"/>
              <a:ext cx="7849830" cy="0"/>
            </a:xfrm>
            <a:prstGeom prst="line">
              <a:avLst/>
            </a:prstGeom>
            <a:ln cap="rnd" w="25400">
              <a:solidFill>
                <a:srgbClr val="10B5BF"/>
              </a:solidFill>
              <a:prstDash val="solid"/>
              <a:headEnd type="none" len="sm" w="sm"/>
              <a:tailEnd type="none" len="sm" w="sm"/>
            </a:ln>
          </p:spPr>
        </p:sp>
        <p:sp>
          <p:nvSpPr>
            <p:cNvPr name="TextBox 7" id="7"/>
            <p:cNvSpPr txBox="true"/>
            <p:nvPr/>
          </p:nvSpPr>
          <p:spPr>
            <a:xfrm rot="0">
              <a:off x="0" y="1814482"/>
              <a:ext cx="7849830" cy="1456902"/>
            </a:xfrm>
            <a:prstGeom prst="rect">
              <a:avLst/>
            </a:prstGeom>
          </p:spPr>
          <p:txBody>
            <a:bodyPr anchor="t" rtlCol="false" tIns="0" lIns="0" bIns="0" rIns="0">
              <a:spAutoFit/>
            </a:bodyPr>
            <a:lstStyle/>
            <a:p>
              <a:pPr>
                <a:lnSpc>
                  <a:spcPts val="4479"/>
                </a:lnSpc>
              </a:pPr>
              <a:r>
                <a:rPr lang="en-US" sz="3199">
                  <a:solidFill>
                    <a:srgbClr val="FFFFFF"/>
                  </a:solidFill>
                  <a:latin typeface="Poppins Light Bold"/>
                </a:rPr>
                <a:t>CATEGORIAS DE ESCALONAMENTO</a:t>
              </a:r>
            </a:p>
          </p:txBody>
        </p:sp>
        <p:sp>
          <p:nvSpPr>
            <p:cNvPr name="AutoShape 8" id="8"/>
            <p:cNvSpPr/>
            <p:nvPr/>
          </p:nvSpPr>
          <p:spPr>
            <a:xfrm>
              <a:off x="0" y="3891499"/>
              <a:ext cx="7849830" cy="0"/>
            </a:xfrm>
            <a:prstGeom prst="line">
              <a:avLst/>
            </a:prstGeom>
            <a:ln cap="rnd" w="25400">
              <a:solidFill>
                <a:srgbClr val="10B5BF"/>
              </a:solidFill>
              <a:prstDash val="solid"/>
              <a:headEnd type="none" len="sm" w="sm"/>
              <a:tailEnd type="none" len="sm" w="sm"/>
            </a:ln>
          </p:spPr>
        </p:sp>
        <p:sp>
          <p:nvSpPr>
            <p:cNvPr name="TextBox 9" id="9"/>
            <p:cNvSpPr txBox="true"/>
            <p:nvPr/>
          </p:nvSpPr>
          <p:spPr>
            <a:xfrm rot="0">
              <a:off x="0" y="4444939"/>
              <a:ext cx="7849830" cy="707602"/>
            </a:xfrm>
            <a:prstGeom prst="rect">
              <a:avLst/>
            </a:prstGeom>
          </p:spPr>
          <p:txBody>
            <a:bodyPr anchor="t" rtlCol="false" tIns="0" lIns="0" bIns="0" rIns="0">
              <a:spAutoFit/>
            </a:bodyPr>
            <a:lstStyle/>
            <a:p>
              <a:pPr>
                <a:lnSpc>
                  <a:spcPts val="4479"/>
                </a:lnSpc>
              </a:pPr>
              <a:r>
                <a:rPr lang="en-US" sz="3199">
                  <a:solidFill>
                    <a:srgbClr val="FFFFFF"/>
                  </a:solidFill>
                  <a:latin typeface="Poppins Light Bold"/>
                </a:rPr>
                <a:t>SISTEMAS BATCH</a:t>
              </a:r>
            </a:p>
          </p:txBody>
        </p:sp>
        <p:sp>
          <p:nvSpPr>
            <p:cNvPr name="AutoShape 10" id="10"/>
            <p:cNvSpPr/>
            <p:nvPr/>
          </p:nvSpPr>
          <p:spPr>
            <a:xfrm>
              <a:off x="0" y="5772656"/>
              <a:ext cx="7849830" cy="0"/>
            </a:xfrm>
            <a:prstGeom prst="line">
              <a:avLst/>
            </a:prstGeom>
            <a:ln cap="rnd" w="25400">
              <a:solidFill>
                <a:srgbClr val="10B5BF"/>
              </a:solidFill>
              <a:prstDash val="solid"/>
              <a:headEnd type="none" len="sm" w="sm"/>
              <a:tailEnd type="none" len="sm" w="sm"/>
            </a:ln>
          </p:spPr>
        </p:sp>
        <p:sp>
          <p:nvSpPr>
            <p:cNvPr name="TextBox 11" id="11"/>
            <p:cNvSpPr txBox="true"/>
            <p:nvPr/>
          </p:nvSpPr>
          <p:spPr>
            <a:xfrm rot="0">
              <a:off x="0" y="6326096"/>
              <a:ext cx="7849830" cy="707602"/>
            </a:xfrm>
            <a:prstGeom prst="rect">
              <a:avLst/>
            </a:prstGeom>
          </p:spPr>
          <p:txBody>
            <a:bodyPr anchor="t" rtlCol="false" tIns="0" lIns="0" bIns="0" rIns="0">
              <a:spAutoFit/>
            </a:bodyPr>
            <a:lstStyle/>
            <a:p>
              <a:pPr>
                <a:lnSpc>
                  <a:spcPts val="4479"/>
                </a:lnSpc>
              </a:pPr>
              <a:r>
                <a:rPr lang="en-US" sz="3199">
                  <a:solidFill>
                    <a:srgbClr val="FFFFFF"/>
                  </a:solidFill>
                  <a:latin typeface="Poppins Light Bold"/>
                </a:rPr>
                <a:t>SISTEMAS INTERATIVOS</a:t>
              </a:r>
            </a:p>
          </p:txBody>
        </p:sp>
        <p:sp>
          <p:nvSpPr>
            <p:cNvPr name="AutoShape 12" id="12"/>
            <p:cNvSpPr/>
            <p:nvPr/>
          </p:nvSpPr>
          <p:spPr>
            <a:xfrm>
              <a:off x="0" y="7653813"/>
              <a:ext cx="7849830" cy="0"/>
            </a:xfrm>
            <a:prstGeom prst="line">
              <a:avLst/>
            </a:prstGeom>
            <a:ln cap="rnd" w="25400">
              <a:solidFill>
                <a:srgbClr val="10B5BF"/>
              </a:solidFill>
              <a:prstDash val="solid"/>
              <a:headEnd type="none" len="sm" w="sm"/>
              <a:tailEnd type="none" len="sm" w="sm"/>
            </a:ln>
          </p:spPr>
        </p:sp>
        <p:sp>
          <p:nvSpPr>
            <p:cNvPr name="TextBox 13" id="13"/>
            <p:cNvSpPr txBox="true"/>
            <p:nvPr/>
          </p:nvSpPr>
          <p:spPr>
            <a:xfrm rot="0">
              <a:off x="0" y="8207253"/>
              <a:ext cx="7849830" cy="707602"/>
            </a:xfrm>
            <a:prstGeom prst="rect">
              <a:avLst/>
            </a:prstGeom>
          </p:spPr>
          <p:txBody>
            <a:bodyPr anchor="t" rtlCol="false" tIns="0" lIns="0" bIns="0" rIns="0">
              <a:spAutoFit/>
            </a:bodyPr>
            <a:lstStyle/>
            <a:p>
              <a:pPr>
                <a:lnSpc>
                  <a:spcPts val="4479"/>
                </a:lnSpc>
              </a:pPr>
              <a:r>
                <a:rPr lang="en-US" sz="3199">
                  <a:solidFill>
                    <a:srgbClr val="FFFFFF"/>
                  </a:solidFill>
                  <a:latin typeface="Poppins Light Bold"/>
                </a:rPr>
                <a:t>SISTEMAS DE TEMPO REAL</a:t>
              </a:r>
            </a:p>
          </p:txBody>
        </p:sp>
        <p:sp>
          <p:nvSpPr>
            <p:cNvPr name="AutoShape 14" id="14"/>
            <p:cNvSpPr/>
            <p:nvPr/>
          </p:nvSpPr>
          <p:spPr>
            <a:xfrm>
              <a:off x="0" y="9534970"/>
              <a:ext cx="7849830" cy="0"/>
            </a:xfrm>
            <a:prstGeom prst="line">
              <a:avLst/>
            </a:prstGeom>
            <a:ln cap="rnd" w="25400">
              <a:solidFill>
                <a:srgbClr val="10B5BF"/>
              </a:solidFill>
              <a:prstDash val="solid"/>
              <a:headEnd type="none" len="sm" w="sm"/>
              <a:tailEnd type="none" len="sm" w="sm"/>
            </a:ln>
          </p:spPr>
        </p:sp>
        <p:sp>
          <p:nvSpPr>
            <p:cNvPr name="TextBox 15" id="15"/>
            <p:cNvSpPr txBox="true"/>
            <p:nvPr/>
          </p:nvSpPr>
          <p:spPr>
            <a:xfrm rot="0">
              <a:off x="0" y="10088410"/>
              <a:ext cx="7849830" cy="707602"/>
            </a:xfrm>
            <a:prstGeom prst="rect">
              <a:avLst/>
            </a:prstGeom>
          </p:spPr>
          <p:txBody>
            <a:bodyPr anchor="t" rtlCol="false" tIns="0" lIns="0" bIns="0" rIns="0">
              <a:spAutoFit/>
            </a:bodyPr>
            <a:lstStyle/>
            <a:p>
              <a:pPr>
                <a:lnSpc>
                  <a:spcPts val="4479"/>
                </a:lnSpc>
              </a:pPr>
              <a:r>
                <a:rPr lang="en-US" sz="3199">
                  <a:solidFill>
                    <a:srgbClr val="FFFFFF"/>
                  </a:solidFill>
                  <a:latin typeface="Poppins Light Bold"/>
                </a:rPr>
                <a:t>REFERÊNCIAS</a:t>
              </a:r>
            </a:p>
          </p:txBody>
        </p:sp>
      </p:grpSp>
      <p:sp>
        <p:nvSpPr>
          <p:cNvPr name="Freeform 16" id="16"/>
          <p:cNvSpPr/>
          <p:nvPr/>
        </p:nvSpPr>
        <p:spPr>
          <a:xfrm flipH="false" flipV="false" rot="0">
            <a:off x="0" y="8394682"/>
            <a:ext cx="3282359" cy="3383875"/>
          </a:xfrm>
          <a:custGeom>
            <a:avLst/>
            <a:gdLst/>
            <a:ahLst/>
            <a:cxnLst/>
            <a:rect r="r" b="b" t="t" l="l"/>
            <a:pathLst>
              <a:path h="3383875" w="3282359">
                <a:moveTo>
                  <a:pt x="0" y="0"/>
                </a:moveTo>
                <a:lnTo>
                  <a:pt x="3282359" y="0"/>
                </a:lnTo>
                <a:lnTo>
                  <a:pt x="3282359" y="3383876"/>
                </a:lnTo>
                <a:lnTo>
                  <a:pt x="0" y="3383876"/>
                </a:lnTo>
                <a:lnTo>
                  <a:pt x="0" y="0"/>
                </a:lnTo>
                <a:close/>
              </a:path>
            </a:pathLst>
          </a:custGeom>
          <a:blipFill>
            <a:blip r:embed="rId3"/>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flipV="true">
            <a:off x="719278" y="3747168"/>
            <a:ext cx="0" cy="7638389"/>
          </a:xfrm>
          <a:prstGeom prst="line">
            <a:avLst/>
          </a:prstGeom>
          <a:ln cap="rnd" w="19050">
            <a:solidFill>
              <a:srgbClr val="10B5BF"/>
            </a:solidFill>
            <a:prstDash val="solid"/>
            <a:headEnd type="none" len="sm" w="sm"/>
            <a:tailEnd type="none" len="sm" w="sm"/>
          </a:ln>
        </p:spPr>
      </p:sp>
      <p:graphicFrame>
        <p:nvGraphicFramePr>
          <p:cNvPr name="Table 3" id="3"/>
          <p:cNvGraphicFramePr>
            <a:graphicFrameLocks noGrp="true"/>
          </p:cNvGraphicFramePr>
          <p:nvPr/>
        </p:nvGraphicFramePr>
        <p:xfrm>
          <a:off x="10591800" y="3129407"/>
          <a:ext cx="6526957" cy="5314950"/>
        </p:xfrm>
        <a:graphic>
          <a:graphicData uri="http://schemas.openxmlformats.org/drawingml/2006/table">
            <a:tbl>
              <a:tblPr/>
              <a:tblGrid>
                <a:gridCol w="5826687"/>
              </a:tblGrid>
              <a:tr h="1619250">
                <a:tc>
                  <a:txBody>
                    <a:bodyPr anchor="t" rtlCol="false"/>
                    <a:lstStyle/>
                    <a:p>
                      <a:pPr algn="l" marL="647700" indent="-323850" lvl="1">
                        <a:lnSpc>
                          <a:spcPts val="3600"/>
                        </a:lnSpc>
                        <a:buFont typeface="Arial"/>
                        <a:buChar char="•"/>
                        <a:defRPr/>
                      </a:pPr>
                      <a:r>
                        <a:rPr lang="en-US" sz="3000">
                          <a:solidFill>
                            <a:srgbClr val="FFFFFF"/>
                          </a:solidFill>
                          <a:latin typeface="Poppins Medium"/>
                        </a:rPr>
                        <a:t>SISTEMAS BATCH: USUÁRIOS NÃO ESPERAM POR RESPOSTAS RÁPIDAS DO SISTEMA</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619250">
                <a:tc>
                  <a:txBody>
                    <a:bodyPr anchor="t" rtlCol="false"/>
                    <a:lstStyle/>
                    <a:p>
                      <a:pPr algn="l" marL="647700" indent="-323850" lvl="1">
                        <a:lnSpc>
                          <a:spcPts val="3600"/>
                        </a:lnSpc>
                        <a:buFont typeface="Arial"/>
                        <a:buChar char="•"/>
                        <a:defRPr/>
                      </a:pPr>
                      <a:r>
                        <a:rPr lang="en-US" sz="3000">
                          <a:solidFill>
                            <a:srgbClr val="FFFFFF"/>
                          </a:solidFill>
                          <a:latin typeface="Poppins Medium"/>
                        </a:rPr>
                        <a:t>SISTEMAS INTERATIVOS: INTERAÇÃO CONSTANTE DOS USUÁRIOS</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2076450">
                <a:tc>
                  <a:txBody>
                    <a:bodyPr anchor="t" rtlCol="false"/>
                    <a:lstStyle/>
                    <a:p>
                      <a:pPr algn="l" marL="647700" indent="-323850" lvl="1">
                        <a:lnSpc>
                          <a:spcPts val="3600"/>
                        </a:lnSpc>
                        <a:buFont typeface="Arial"/>
                        <a:buChar char="•"/>
                        <a:defRPr/>
                      </a:pPr>
                      <a:r>
                        <a:rPr lang="en-US" sz="3000">
                          <a:solidFill>
                            <a:srgbClr val="FFFFFF"/>
                          </a:solidFill>
                          <a:latin typeface="Poppins Medium"/>
                        </a:rPr>
                        <a:t>SISTEMAS DE TEMPO REAL: PROCESSOS SÃO EXECUTADOS RAPIDAMENTE E O TEMPO É ESSENCIAL</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pSp>
        <p:nvGrpSpPr>
          <p:cNvPr name="Group 4" id="4"/>
          <p:cNvGrpSpPr/>
          <p:nvPr/>
        </p:nvGrpSpPr>
        <p:grpSpPr>
          <a:xfrm rot="0">
            <a:off x="709753" y="1579546"/>
            <a:ext cx="8424722" cy="3099723"/>
            <a:chOff x="0" y="0"/>
            <a:chExt cx="11232963" cy="4132964"/>
          </a:xfrm>
        </p:grpSpPr>
        <p:sp>
          <p:nvSpPr>
            <p:cNvPr name="TextBox 5" id="5"/>
            <p:cNvSpPr txBox="true"/>
            <p:nvPr/>
          </p:nvSpPr>
          <p:spPr>
            <a:xfrm rot="0">
              <a:off x="0" y="3513839"/>
              <a:ext cx="11232963" cy="619125"/>
            </a:xfrm>
            <a:prstGeom prst="rect">
              <a:avLst/>
            </a:prstGeom>
          </p:spPr>
          <p:txBody>
            <a:bodyPr anchor="t" rtlCol="false" tIns="0" lIns="0" bIns="0" rIns="0">
              <a:spAutoFit/>
            </a:bodyPr>
            <a:lstStyle/>
            <a:p>
              <a:pPr>
                <a:lnSpc>
                  <a:spcPts val="3600"/>
                </a:lnSpc>
              </a:pPr>
            </a:p>
          </p:txBody>
        </p:sp>
        <p:sp>
          <p:nvSpPr>
            <p:cNvPr name="TextBox 6" id="6"/>
            <p:cNvSpPr txBox="true"/>
            <p:nvPr/>
          </p:nvSpPr>
          <p:spPr>
            <a:xfrm rot="0">
              <a:off x="0" y="0"/>
              <a:ext cx="11232963"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CATEGORIAS DE ESCALONAMENTO</a:t>
              </a:r>
            </a:p>
          </p:txBody>
        </p:sp>
      </p:grpSp>
      <p:sp>
        <p:nvSpPr>
          <p:cNvPr name="Freeform 7" id="7"/>
          <p:cNvSpPr/>
          <p:nvPr/>
        </p:nvSpPr>
        <p:spPr>
          <a:xfrm flipH="false" flipV="false" rot="0">
            <a:off x="2190693" y="5874425"/>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91768" y="3879780"/>
          <a:ext cx="12775656" cy="3597835"/>
        </p:xfrm>
        <a:graphic>
          <a:graphicData uri="http://schemas.openxmlformats.org/drawingml/2006/table">
            <a:tbl>
              <a:tblPr/>
              <a:tblGrid>
                <a:gridCol w="5413575"/>
                <a:gridCol w="7362081"/>
              </a:tblGrid>
              <a:tr h="3597835">
                <a:tc>
                  <a:txBody>
                    <a:bodyPr anchor="t" rtlCol="false"/>
                    <a:lstStyle/>
                    <a:p>
                      <a:pPr algn="just" marL="410209" indent="-205105" lvl="1">
                        <a:lnSpc>
                          <a:spcPts val="2279"/>
                        </a:lnSpc>
                        <a:buFont typeface="Arial"/>
                        <a:buChar char="•"/>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60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Freeform 3" id="3"/>
          <p:cNvSpPr/>
          <p:nvPr/>
        </p:nvSpPr>
        <p:spPr>
          <a:xfrm flipH="false" flipV="false" rot="0">
            <a:off x="507658" y="3001315"/>
            <a:ext cx="7739189" cy="6256985"/>
          </a:xfrm>
          <a:custGeom>
            <a:avLst/>
            <a:gdLst/>
            <a:ahLst/>
            <a:cxnLst/>
            <a:rect r="r" b="b" t="t" l="l"/>
            <a:pathLst>
              <a:path h="6256985" w="7739189">
                <a:moveTo>
                  <a:pt x="0" y="0"/>
                </a:moveTo>
                <a:lnTo>
                  <a:pt x="7739189" y="0"/>
                </a:lnTo>
                <a:lnTo>
                  <a:pt x="7739189" y="6256985"/>
                </a:lnTo>
                <a:lnTo>
                  <a:pt x="0" y="6256985"/>
                </a:lnTo>
                <a:lnTo>
                  <a:pt x="0" y="0"/>
                </a:lnTo>
                <a:close/>
              </a:path>
            </a:pathLst>
          </a:custGeom>
          <a:blipFill>
            <a:blip r:embed="rId2"/>
            <a:stretch>
              <a:fillRect l="0" t="-3017" r="0" b="-1197"/>
            </a:stretch>
          </a:blipFill>
        </p:spPr>
      </p:sp>
      <p:grpSp>
        <p:nvGrpSpPr>
          <p:cNvPr name="Group 4" id="4"/>
          <p:cNvGrpSpPr/>
          <p:nvPr/>
        </p:nvGrpSpPr>
        <p:grpSpPr>
          <a:xfrm rot="0">
            <a:off x="829132" y="521542"/>
            <a:ext cx="14835430" cy="2013873"/>
            <a:chOff x="0" y="0"/>
            <a:chExt cx="19780573" cy="2685164"/>
          </a:xfrm>
        </p:grpSpPr>
        <p:sp>
          <p:nvSpPr>
            <p:cNvPr name="TextBox 5" id="5"/>
            <p:cNvSpPr txBox="true"/>
            <p:nvPr/>
          </p:nvSpPr>
          <p:spPr>
            <a:xfrm rot="0">
              <a:off x="0" y="2066039"/>
              <a:ext cx="19780573" cy="619125"/>
            </a:xfrm>
            <a:prstGeom prst="rect">
              <a:avLst/>
            </a:prstGeom>
          </p:spPr>
          <p:txBody>
            <a:bodyPr anchor="t" rtlCol="false" tIns="0" lIns="0" bIns="0" rIns="0">
              <a:spAutoFit/>
            </a:bodyPr>
            <a:lstStyle/>
            <a:p>
              <a:pPr>
                <a:lnSpc>
                  <a:spcPts val="3600"/>
                </a:lnSpc>
              </a:pPr>
            </a:p>
          </p:txBody>
        </p:sp>
        <p:sp>
          <p:nvSpPr>
            <p:cNvPr name="TextBox 6" id="6"/>
            <p:cNvSpPr txBox="true"/>
            <p:nvPr/>
          </p:nvSpPr>
          <p:spPr>
            <a:xfrm rot="0">
              <a:off x="0" y="-9525"/>
              <a:ext cx="19780573" cy="1635125"/>
            </a:xfrm>
            <a:prstGeom prst="rect">
              <a:avLst/>
            </a:prstGeom>
          </p:spPr>
          <p:txBody>
            <a:bodyPr anchor="t" rtlCol="false" tIns="0" lIns="0" bIns="0" rIns="0">
              <a:spAutoFit/>
            </a:bodyPr>
            <a:lstStyle/>
            <a:p>
              <a:pPr>
                <a:lnSpc>
                  <a:spcPts val="9600"/>
                </a:lnSpc>
              </a:pPr>
              <a:r>
                <a:rPr lang="en-US" sz="8000">
                  <a:solidFill>
                    <a:srgbClr val="FFFFFF"/>
                  </a:solidFill>
                  <a:latin typeface="Poppins Medium Bold"/>
                </a:rPr>
                <a:t>SISTEMAS BATCH</a:t>
              </a:r>
            </a:p>
          </p:txBody>
        </p:sp>
      </p:grpSp>
      <p:sp>
        <p:nvSpPr>
          <p:cNvPr name="TextBox 7" id="7"/>
          <p:cNvSpPr txBox="true"/>
          <p:nvPr/>
        </p:nvSpPr>
        <p:spPr>
          <a:xfrm rot="0">
            <a:off x="8813919" y="3272307"/>
            <a:ext cx="8445381" cy="2857500"/>
          </a:xfrm>
          <a:prstGeom prst="rect">
            <a:avLst/>
          </a:prstGeom>
        </p:spPr>
        <p:txBody>
          <a:bodyPr anchor="t" rtlCol="false" tIns="0" lIns="0" bIns="0" rIns="0">
            <a:spAutoFit/>
          </a:bodyPr>
          <a:lstStyle/>
          <a:p>
            <a:pPr>
              <a:lnSpc>
                <a:spcPts val="3264"/>
              </a:lnSpc>
              <a:spcBef>
                <a:spcPct val="0"/>
              </a:spcBef>
            </a:pPr>
            <a:r>
              <a:rPr lang="en-US" sz="2720">
                <a:solidFill>
                  <a:srgbClr val="FFFFFF"/>
                </a:solidFill>
                <a:latin typeface="Poppins Medium Bold"/>
              </a:rPr>
              <a:t>SISTEMAS DE PROCESSAMENTO EM LOTE SÃO SISTEMAS DE COMPUTAÇÃO OU GERENCIAMENTO DE TAREFAS NOS QUAIS UM GRUPO DE TAREFAS É COLETADO, PROCESSADO E EXECUTADO EM LOTE, EM VEZ DE SEREM EXECUTADAS INTERATIVAMENTE EM TEMPO REAL.</a:t>
            </a:r>
          </a:p>
        </p:txBody>
      </p:sp>
      <p:sp>
        <p:nvSpPr>
          <p:cNvPr name="Freeform 8" id="8"/>
          <p:cNvSpPr/>
          <p:nvPr/>
        </p:nvSpPr>
        <p:spPr>
          <a:xfrm flipH="true" flipV="false" rot="0">
            <a:off x="14067423" y="8601428"/>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73185" y="4065955"/>
          <a:ext cx="15536230" cy="4984038"/>
        </p:xfrm>
        <a:graphic>
          <a:graphicData uri="http://schemas.openxmlformats.org/drawingml/2006/table">
            <a:tbl>
              <a:tblPr/>
              <a:tblGrid>
                <a:gridCol w="4809332"/>
                <a:gridCol w="955951"/>
                <a:gridCol w="4005665"/>
                <a:gridCol w="1434015"/>
                <a:gridCol w="4331268"/>
              </a:tblGrid>
              <a:tr h="2057400">
                <a:tc>
                  <a:txBody>
                    <a:bodyPr anchor="t" rtlCol="false"/>
                    <a:lstStyle/>
                    <a:p>
                      <a:pPr algn="l">
                        <a:lnSpc>
                          <a:spcPts val="4200"/>
                        </a:lnSpc>
                        <a:defRPr/>
                      </a:pPr>
                      <a:r>
                        <a:rPr lang="en-US" sz="3000">
                          <a:solidFill>
                            <a:srgbClr val="FFFFFF"/>
                          </a:solidFill>
                          <a:latin typeface="Poppins Medium"/>
                        </a:rPr>
                        <a:t>FIRST-COME FIRST-SERVE</a:t>
                      </a:r>
                      <a:endParaRPr lang="en-US" sz="1100"/>
                    </a:p>
                    <a:p>
                      <a:pPr>
                        <a:lnSpc>
                          <a:spcPts val="4200"/>
                        </a:lnSpc>
                      </a:pPr>
                      <a:r>
                        <a:rPr lang="en-US" sz="3000">
                          <a:solidFill>
                            <a:srgbClr val="FFFFFF"/>
                          </a:solidFill>
                          <a:latin typeface="Poppins Medium"/>
                        </a:rPr>
                        <a:t>(FIFO)</a:t>
                      </a:r>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65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199"/>
                        </a:lnSpc>
                        <a:defRPr/>
                      </a:pPr>
                      <a:r>
                        <a:rPr lang="en-US" sz="2999">
                          <a:solidFill>
                            <a:srgbClr val="FFFFFF"/>
                          </a:solidFill>
                          <a:latin typeface="Poppins Medium"/>
                        </a:rPr>
                        <a:t>SHORTEST JOB FIRST</a:t>
                      </a:r>
                      <a:endParaRPr lang="en-US" sz="1100"/>
                    </a:p>
                    <a:p>
                      <a:pPr>
                        <a:lnSpc>
                          <a:spcPts val="4199"/>
                        </a:lnSpc>
                      </a:pPr>
                      <a:r>
                        <a:rPr lang="en-US" sz="2999">
                          <a:solidFill>
                            <a:srgbClr val="FFFFFF"/>
                          </a:solidFill>
                          <a:latin typeface="Poppins Medium"/>
                        </a:rPr>
                        <a:t>(SJF)</a:t>
                      </a:r>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19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199"/>
                        </a:lnSpc>
                        <a:defRPr/>
                      </a:pPr>
                      <a:r>
                        <a:rPr lang="en-US" sz="2999">
                          <a:solidFill>
                            <a:srgbClr val="FFFFFF"/>
                          </a:solidFill>
                          <a:latin typeface="Poppins Medium"/>
                        </a:rPr>
                        <a:t>SHORTEST REMAINING TIME NEXT(SRTN)</a:t>
                      </a: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25779">
                <a:tc>
                  <a:txBody>
                    <a:bodyPr anchor="t" rtlCol="false"/>
                    <a:lstStyle/>
                    <a:p>
                      <a:pPr algn="l">
                        <a:lnSpc>
                          <a:spcPts val="321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10B5BF"/>
                    </a:solidFill>
                  </a:tcPr>
                </a:tc>
                <a:tc>
                  <a:txBody>
                    <a:bodyPr anchor="t" rtlCol="false"/>
                    <a:lstStyle/>
                    <a:p>
                      <a:pPr algn="ctr">
                        <a:lnSpc>
                          <a:spcPts val="265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21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10B5BF"/>
                    </a:solidFill>
                  </a:tcPr>
                </a:tc>
                <a:tc>
                  <a:txBody>
                    <a:bodyPr anchor="t" rtlCol="false"/>
                    <a:lstStyle/>
                    <a:p>
                      <a:pPr algn="l">
                        <a:lnSpc>
                          <a:spcPts val="321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21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10B5BF"/>
                    </a:solidFill>
                  </a:tcPr>
                </a:tc>
              </a:tr>
              <a:tr h="2100859">
                <a:tc>
                  <a:txBody>
                    <a:bodyPr anchor="t" rtlCol="false"/>
                    <a:lstStyle/>
                    <a:p>
                      <a:pPr algn="l">
                        <a:lnSpc>
                          <a:spcPts val="2659"/>
                        </a:lnSpc>
                        <a:defRPr/>
                      </a:pPr>
                      <a:endParaRPr lang="en-US" sz="1100"/>
                    </a:p>
                  </a:txBody>
                  <a:tcPr marL="142875" marR="142875" marT="142875" marB="142875"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65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659"/>
                        </a:lnSpc>
                        <a:defRPr/>
                      </a:pPr>
                      <a:endParaRPr lang="en-US" sz="1100"/>
                    </a:p>
                  </a:txBody>
                  <a:tcPr marL="142875" marR="142875" marT="142875" marB="142875"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659"/>
                        </a:lnSpc>
                        <a:defRPr/>
                      </a:pPr>
                      <a:endParaRPr lang="en-US" sz="1100"/>
                    </a:p>
                  </a:txBody>
                  <a:tcPr marL="142875" marR="142875" marT="142875" marB="142875"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659"/>
                        </a:lnSpc>
                        <a:defRPr/>
                      </a:pPr>
                      <a:endParaRPr lang="en-US" sz="1100"/>
                    </a:p>
                  </a:txBody>
                  <a:tcPr marL="142875" marR="142875" marT="142875" marB="142875"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1375885" y="1666763"/>
            <a:ext cx="15536230" cy="2295525"/>
          </a:xfrm>
          <a:prstGeom prst="rect">
            <a:avLst/>
          </a:prstGeom>
        </p:spPr>
        <p:txBody>
          <a:bodyPr anchor="t" rtlCol="false" tIns="0" lIns="0" bIns="0" rIns="0">
            <a:spAutoFit/>
          </a:bodyPr>
          <a:lstStyle/>
          <a:p>
            <a:pPr>
              <a:lnSpc>
                <a:spcPts val="9000"/>
              </a:lnSpc>
            </a:pPr>
            <a:r>
              <a:rPr lang="en-US" sz="7500">
                <a:solidFill>
                  <a:srgbClr val="FFFFFF"/>
                </a:solidFill>
                <a:latin typeface="Poppins Medium Bold"/>
              </a:rPr>
              <a:t>ALGORITMOS PARA SISTEMAS EM BATCH</a:t>
            </a:r>
          </a:p>
        </p:txBody>
      </p:sp>
      <p:sp>
        <p:nvSpPr>
          <p:cNvPr name="Freeform 4" id="4"/>
          <p:cNvSpPr/>
          <p:nvPr/>
        </p:nvSpPr>
        <p:spPr>
          <a:xfrm flipH="true" flipV="false" rot="0">
            <a:off x="-983643" y="8022760"/>
            <a:ext cx="4024687" cy="4528480"/>
          </a:xfrm>
          <a:custGeom>
            <a:avLst/>
            <a:gdLst/>
            <a:ahLst/>
            <a:cxnLst/>
            <a:rect r="r" b="b" t="t" l="l"/>
            <a:pathLst>
              <a:path h="4528480" w="4024687">
                <a:moveTo>
                  <a:pt x="4024686" y="0"/>
                </a:moveTo>
                <a:lnTo>
                  <a:pt x="0" y="0"/>
                </a:lnTo>
                <a:lnTo>
                  <a:pt x="0" y="4528480"/>
                </a:lnTo>
                <a:lnTo>
                  <a:pt x="4024686" y="4528480"/>
                </a:lnTo>
                <a:lnTo>
                  <a:pt x="4024686"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28890" y="2012127"/>
            <a:ext cx="14811170" cy="6262745"/>
            <a:chOff x="0" y="0"/>
            <a:chExt cx="19748227" cy="8350327"/>
          </a:xfrm>
        </p:grpSpPr>
        <p:sp>
          <p:nvSpPr>
            <p:cNvPr name="TextBox 3" id="3"/>
            <p:cNvSpPr txBox="true"/>
            <p:nvPr/>
          </p:nvSpPr>
          <p:spPr>
            <a:xfrm rot="0">
              <a:off x="0" y="3120044"/>
              <a:ext cx="19748227" cy="5230283"/>
            </a:xfrm>
            <a:prstGeom prst="rect">
              <a:avLst/>
            </a:prstGeom>
          </p:spPr>
          <p:txBody>
            <a:bodyPr anchor="t" rtlCol="false" tIns="0" lIns="0" bIns="0" rIns="0">
              <a:spAutoFit/>
            </a:bodyPr>
            <a:lstStyle/>
            <a:p>
              <a:pPr algn="l" marL="539750" indent="-269875" lvl="1">
                <a:lnSpc>
                  <a:spcPts val="3500"/>
                </a:lnSpc>
                <a:spcBef>
                  <a:spcPct val="0"/>
                </a:spcBef>
                <a:buFont typeface="Arial"/>
                <a:buChar char="•"/>
              </a:pPr>
              <a:r>
                <a:rPr lang="en-US" sz="2500">
                  <a:solidFill>
                    <a:srgbClr val="FFFFFF"/>
                  </a:solidFill>
                  <a:latin typeface="Poppins Light"/>
                </a:rPr>
                <a:t>NÃO-PREEMPTIVO</a:t>
              </a:r>
            </a:p>
            <a:p>
              <a:pPr algn="l">
                <a:lnSpc>
                  <a:spcPts val="3500"/>
                </a:lnSpc>
                <a:spcBef>
                  <a:spcPct val="0"/>
                </a:spcBef>
              </a:pPr>
            </a:p>
            <a:p>
              <a:pPr algn="l" marL="539750" indent="-269875" lvl="1">
                <a:lnSpc>
                  <a:spcPts val="3500"/>
                </a:lnSpc>
                <a:spcBef>
                  <a:spcPct val="0"/>
                </a:spcBef>
                <a:buFont typeface="Arial"/>
                <a:buChar char="•"/>
              </a:pPr>
              <a:r>
                <a:rPr lang="en-US" sz="2500" u="none">
                  <a:solidFill>
                    <a:srgbClr val="FFFFFF"/>
                  </a:solidFill>
                  <a:latin typeface="Poppins Light"/>
                </a:rPr>
                <a:t>O PROCESSO QUE CHEGAR PRIMEIRO AO ESTADO DE PRONTO É O SELECIONADO PARA A EXECUÇÃO</a:t>
              </a:r>
            </a:p>
            <a:p>
              <a:pPr algn="l">
                <a:lnSpc>
                  <a:spcPts val="3500"/>
                </a:lnSpc>
                <a:spcBef>
                  <a:spcPct val="0"/>
                </a:spcBef>
              </a:pPr>
            </a:p>
            <a:p>
              <a:pPr algn="l" marL="539749" indent="-269875" lvl="1">
                <a:lnSpc>
                  <a:spcPts val="3499"/>
                </a:lnSpc>
                <a:spcBef>
                  <a:spcPct val="0"/>
                </a:spcBef>
                <a:buFont typeface="Arial"/>
                <a:buChar char="•"/>
              </a:pPr>
              <a:r>
                <a:rPr lang="en-US" sz="2499" u="none">
                  <a:solidFill>
                    <a:srgbClr val="FFFFFF"/>
                  </a:solidFill>
                  <a:latin typeface="Poppins Light"/>
                </a:rPr>
                <a:t>PROCESSOS NOVOS VÃO PARA O FINAL DA FILA</a:t>
              </a:r>
            </a:p>
            <a:p>
              <a:pPr algn="l">
                <a:lnSpc>
                  <a:spcPts val="3500"/>
                </a:lnSpc>
                <a:spcBef>
                  <a:spcPct val="0"/>
                </a:spcBef>
              </a:pPr>
            </a:p>
            <a:p>
              <a:pPr algn="l" marL="539750" indent="-269875" lvl="1">
                <a:lnSpc>
                  <a:spcPts val="3500"/>
                </a:lnSpc>
                <a:spcBef>
                  <a:spcPct val="0"/>
                </a:spcBef>
                <a:buFont typeface="Arial"/>
                <a:buChar char="•"/>
              </a:pPr>
              <a:r>
                <a:rPr lang="en-US" sz="2500" u="none">
                  <a:solidFill>
                    <a:srgbClr val="FFFFFF"/>
                  </a:solidFill>
                  <a:latin typeface="Poppins Light"/>
                </a:rPr>
                <a:t>ALGORITMO DE FILA</a:t>
              </a:r>
            </a:p>
            <a:p>
              <a:pPr algn="l">
                <a:lnSpc>
                  <a:spcPts val="3500"/>
                </a:lnSpc>
                <a:spcBef>
                  <a:spcPct val="0"/>
                </a:spcBef>
              </a:pPr>
            </a:p>
          </p:txBody>
        </p:sp>
        <p:sp>
          <p:nvSpPr>
            <p:cNvPr name="TextBox 4" id="4"/>
            <p:cNvSpPr txBox="true"/>
            <p:nvPr/>
          </p:nvSpPr>
          <p:spPr>
            <a:xfrm rot="0">
              <a:off x="0" y="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FIRST-IN FIRST-OUT (FIFO)</a:t>
              </a:r>
            </a:p>
          </p:txBody>
        </p:sp>
        <p:sp>
          <p:nvSpPr>
            <p:cNvPr name="AutoShape 5" id="5"/>
            <p:cNvSpPr/>
            <p:nvPr/>
          </p:nvSpPr>
          <p:spPr>
            <a:xfrm>
              <a:off x="0" y="2193838"/>
              <a:ext cx="19748227" cy="0"/>
            </a:xfrm>
            <a:prstGeom prst="line">
              <a:avLst/>
            </a:prstGeom>
            <a:ln cap="rnd" w="25400">
              <a:solidFill>
                <a:srgbClr val="10B5BF"/>
              </a:solidFill>
              <a:prstDash val="solid"/>
              <a:headEnd type="none" len="sm" w="sm"/>
              <a:tailEnd type="none" len="sm" w="sm"/>
            </a:ln>
          </p:spPr>
        </p:sp>
      </p:grpSp>
    </p:spTree>
  </p:cSld>
  <p:clrMapOvr>
    <a:masterClrMapping/>
  </p:clrMapOvr>
</p:sld>
</file>

<file path=ppt/slides/slide24.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557338"/>
            <a:ext cx="14811170" cy="2909945"/>
            <a:chOff x="0" y="0"/>
            <a:chExt cx="19748227" cy="3879927"/>
          </a:xfrm>
        </p:grpSpPr>
        <p:sp>
          <p:nvSpPr>
            <p:cNvPr name="TextBox 3" id="3"/>
            <p:cNvSpPr txBox="true"/>
            <p:nvPr/>
          </p:nvSpPr>
          <p:spPr>
            <a:xfrm rot="0">
              <a:off x="0" y="31968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FIRST-IN FIRST-OUT (FIFO)</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557338"/>
            <a:ext cx="14811170" cy="2909945"/>
            <a:chOff x="0" y="0"/>
            <a:chExt cx="19748227" cy="3879927"/>
          </a:xfrm>
        </p:grpSpPr>
        <p:sp>
          <p:nvSpPr>
            <p:cNvPr name="TextBox 3" id="3"/>
            <p:cNvSpPr txBox="true"/>
            <p:nvPr/>
          </p:nvSpPr>
          <p:spPr>
            <a:xfrm rot="0">
              <a:off x="0" y="31968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FIRST-IN FIRST-OUT (FIFO)</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557338"/>
            <a:ext cx="14811170" cy="2909945"/>
            <a:chOff x="0" y="0"/>
            <a:chExt cx="19748227" cy="3879927"/>
          </a:xfrm>
        </p:grpSpPr>
        <p:sp>
          <p:nvSpPr>
            <p:cNvPr name="TextBox 3" id="3"/>
            <p:cNvSpPr txBox="true"/>
            <p:nvPr/>
          </p:nvSpPr>
          <p:spPr>
            <a:xfrm rot="0">
              <a:off x="0" y="31968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FIRST-IN FIRST-OUT (FIFO)</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557338"/>
            <a:ext cx="14811170" cy="2909945"/>
            <a:chOff x="0" y="0"/>
            <a:chExt cx="19748227" cy="3879927"/>
          </a:xfrm>
        </p:grpSpPr>
        <p:sp>
          <p:nvSpPr>
            <p:cNvPr name="TextBox 3" id="3"/>
            <p:cNvSpPr txBox="true"/>
            <p:nvPr/>
          </p:nvSpPr>
          <p:spPr>
            <a:xfrm rot="0">
              <a:off x="0" y="31968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FIRST-IN FIRST-OUT (FIFO)</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10088123"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9</a:t>
            </a:r>
          </a:p>
        </p:txBody>
      </p:sp>
      <p:sp>
        <p:nvSpPr>
          <p:cNvPr name="TextBox 9" id="9"/>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2279947" cy="854347"/>
            <a:chOff x="0" y="0"/>
            <a:chExt cx="600480" cy="225013"/>
          </a:xfrm>
        </p:grpSpPr>
        <p:sp>
          <p:nvSpPr>
            <p:cNvPr name="Freeform 11" id="11"/>
            <p:cNvSpPr/>
            <p:nvPr/>
          </p:nvSpPr>
          <p:spPr>
            <a:xfrm flipH="false" flipV="false" rot="0">
              <a:off x="0" y="0"/>
              <a:ext cx="600480" cy="225013"/>
            </a:xfrm>
            <a:custGeom>
              <a:avLst/>
              <a:gdLst/>
              <a:ahLst/>
              <a:cxnLst/>
              <a:rect r="r" b="b" t="t" l="l"/>
              <a:pathLst>
                <a:path h="225013" w="600480">
                  <a:moveTo>
                    <a:pt x="0" y="0"/>
                  </a:moveTo>
                  <a:lnTo>
                    <a:pt x="600480" y="0"/>
                  </a:lnTo>
                  <a:lnTo>
                    <a:pt x="600480" y="225013"/>
                  </a:lnTo>
                  <a:lnTo>
                    <a:pt x="0" y="225013"/>
                  </a:lnTo>
                  <a:close/>
                </a:path>
              </a:pathLst>
            </a:custGeom>
            <a:solidFill>
              <a:srgbClr val="3A71D6"/>
            </a:solidFill>
          </p:spPr>
        </p:sp>
        <p:sp>
          <p:nvSpPr>
            <p:cNvPr name="TextBox 12" id="12"/>
            <p:cNvSpPr txBox="true"/>
            <p:nvPr/>
          </p:nvSpPr>
          <p:spPr>
            <a:xfrm>
              <a:off x="0" y="9525"/>
              <a:ext cx="600480"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8944429"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557338"/>
            <a:ext cx="14811170" cy="2909945"/>
            <a:chOff x="0" y="0"/>
            <a:chExt cx="19748227" cy="3879927"/>
          </a:xfrm>
        </p:grpSpPr>
        <p:sp>
          <p:nvSpPr>
            <p:cNvPr name="TextBox 3" id="3"/>
            <p:cNvSpPr txBox="true"/>
            <p:nvPr/>
          </p:nvSpPr>
          <p:spPr>
            <a:xfrm rot="0">
              <a:off x="0" y="31968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FIRST-IN FIRST-OUT (FIFO)</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10088123"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9</a:t>
            </a:r>
          </a:p>
        </p:txBody>
      </p:sp>
      <p:sp>
        <p:nvSpPr>
          <p:cNvPr name="TextBox 9" id="9"/>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2279947" cy="854347"/>
            <a:chOff x="0" y="0"/>
            <a:chExt cx="600480" cy="225013"/>
          </a:xfrm>
        </p:grpSpPr>
        <p:sp>
          <p:nvSpPr>
            <p:cNvPr name="Freeform 11" id="11"/>
            <p:cNvSpPr/>
            <p:nvPr/>
          </p:nvSpPr>
          <p:spPr>
            <a:xfrm flipH="false" flipV="false" rot="0">
              <a:off x="0" y="0"/>
              <a:ext cx="600480" cy="225013"/>
            </a:xfrm>
            <a:custGeom>
              <a:avLst/>
              <a:gdLst/>
              <a:ahLst/>
              <a:cxnLst/>
              <a:rect r="r" b="b" t="t" l="l"/>
              <a:pathLst>
                <a:path h="225013" w="600480">
                  <a:moveTo>
                    <a:pt x="0" y="0"/>
                  </a:moveTo>
                  <a:lnTo>
                    <a:pt x="600480" y="0"/>
                  </a:lnTo>
                  <a:lnTo>
                    <a:pt x="600480" y="225013"/>
                  </a:lnTo>
                  <a:lnTo>
                    <a:pt x="0" y="225013"/>
                  </a:lnTo>
                  <a:close/>
                </a:path>
              </a:pathLst>
            </a:custGeom>
            <a:solidFill>
              <a:srgbClr val="3A71D6"/>
            </a:solidFill>
          </p:spPr>
        </p:sp>
        <p:sp>
          <p:nvSpPr>
            <p:cNvPr name="TextBox 12" id="12"/>
            <p:cNvSpPr txBox="true"/>
            <p:nvPr/>
          </p:nvSpPr>
          <p:spPr>
            <a:xfrm>
              <a:off x="0" y="9525"/>
              <a:ext cx="600480"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8944429"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14" id="14"/>
          <p:cNvGrpSpPr/>
          <p:nvPr/>
        </p:nvGrpSpPr>
        <p:grpSpPr>
          <a:xfrm rot="0">
            <a:off x="10233379" y="6198973"/>
            <a:ext cx="1538453" cy="854347"/>
            <a:chOff x="0" y="0"/>
            <a:chExt cx="405189" cy="225013"/>
          </a:xfrm>
        </p:grpSpPr>
        <p:sp>
          <p:nvSpPr>
            <p:cNvPr name="Freeform 15" id="15"/>
            <p:cNvSpPr/>
            <p:nvPr/>
          </p:nvSpPr>
          <p:spPr>
            <a:xfrm flipH="false" flipV="false" rot="0">
              <a:off x="0" y="0"/>
              <a:ext cx="405189" cy="225013"/>
            </a:xfrm>
            <a:custGeom>
              <a:avLst/>
              <a:gdLst/>
              <a:ahLst/>
              <a:cxnLst/>
              <a:rect r="r" b="b" t="t" l="l"/>
              <a:pathLst>
                <a:path h="225013" w="405189">
                  <a:moveTo>
                    <a:pt x="0" y="0"/>
                  </a:moveTo>
                  <a:lnTo>
                    <a:pt x="405189" y="0"/>
                  </a:lnTo>
                  <a:lnTo>
                    <a:pt x="405189" y="225013"/>
                  </a:lnTo>
                  <a:lnTo>
                    <a:pt x="0" y="225013"/>
                  </a:lnTo>
                  <a:close/>
                </a:path>
              </a:pathLst>
            </a:custGeom>
            <a:solidFill>
              <a:srgbClr val="009745"/>
            </a:solidFill>
          </p:spPr>
        </p:sp>
        <p:sp>
          <p:nvSpPr>
            <p:cNvPr name="TextBox 16" id="16"/>
            <p:cNvSpPr txBox="true"/>
            <p:nvPr/>
          </p:nvSpPr>
          <p:spPr>
            <a:xfrm>
              <a:off x="0" y="9525"/>
              <a:ext cx="405189" cy="215488"/>
            </a:xfrm>
            <a:prstGeom prst="rect">
              <a:avLst/>
            </a:prstGeom>
          </p:spPr>
          <p:txBody>
            <a:bodyPr anchor="ctr" rtlCol="false" tIns="50800" lIns="50800" bIns="50800" rIns="50800"/>
            <a:lstStyle/>
            <a:p>
              <a:pPr algn="ctr">
                <a:lnSpc>
                  <a:spcPts val="2999"/>
                </a:lnSpc>
              </a:pPr>
            </a:p>
          </p:txBody>
        </p:sp>
      </p:grpSp>
      <p:sp>
        <p:nvSpPr>
          <p:cNvPr name="TextBox 17" id="17"/>
          <p:cNvSpPr txBox="true"/>
          <p:nvPr/>
        </p:nvSpPr>
        <p:spPr>
          <a:xfrm rot="0">
            <a:off x="10857498" y="6283564"/>
            <a:ext cx="290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8" id="18"/>
          <p:cNvSpPr txBox="true"/>
          <p:nvPr/>
        </p:nvSpPr>
        <p:spPr>
          <a:xfrm rot="0">
            <a:off x="11626576" y="7043795"/>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13</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557338"/>
            <a:ext cx="14811170" cy="2909945"/>
            <a:chOff x="0" y="0"/>
            <a:chExt cx="19748227" cy="3879927"/>
          </a:xfrm>
        </p:grpSpPr>
        <p:sp>
          <p:nvSpPr>
            <p:cNvPr name="TextBox 3" id="3"/>
            <p:cNvSpPr txBox="true"/>
            <p:nvPr/>
          </p:nvSpPr>
          <p:spPr>
            <a:xfrm rot="0">
              <a:off x="0" y="31968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FIRST-IN FIRST-OUT (FIFO)</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10088123"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9</a:t>
            </a:r>
          </a:p>
        </p:txBody>
      </p:sp>
      <p:sp>
        <p:nvSpPr>
          <p:cNvPr name="TextBox 9" id="9"/>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2279947" cy="854347"/>
            <a:chOff x="0" y="0"/>
            <a:chExt cx="600480" cy="225013"/>
          </a:xfrm>
        </p:grpSpPr>
        <p:sp>
          <p:nvSpPr>
            <p:cNvPr name="Freeform 11" id="11"/>
            <p:cNvSpPr/>
            <p:nvPr/>
          </p:nvSpPr>
          <p:spPr>
            <a:xfrm flipH="false" flipV="false" rot="0">
              <a:off x="0" y="0"/>
              <a:ext cx="600480" cy="225013"/>
            </a:xfrm>
            <a:custGeom>
              <a:avLst/>
              <a:gdLst/>
              <a:ahLst/>
              <a:cxnLst/>
              <a:rect r="r" b="b" t="t" l="l"/>
              <a:pathLst>
                <a:path h="225013" w="600480">
                  <a:moveTo>
                    <a:pt x="0" y="0"/>
                  </a:moveTo>
                  <a:lnTo>
                    <a:pt x="600480" y="0"/>
                  </a:lnTo>
                  <a:lnTo>
                    <a:pt x="600480" y="225013"/>
                  </a:lnTo>
                  <a:lnTo>
                    <a:pt x="0" y="225013"/>
                  </a:lnTo>
                  <a:close/>
                </a:path>
              </a:pathLst>
            </a:custGeom>
            <a:solidFill>
              <a:srgbClr val="3A71D6"/>
            </a:solidFill>
          </p:spPr>
        </p:sp>
        <p:sp>
          <p:nvSpPr>
            <p:cNvPr name="TextBox 12" id="12"/>
            <p:cNvSpPr txBox="true"/>
            <p:nvPr/>
          </p:nvSpPr>
          <p:spPr>
            <a:xfrm>
              <a:off x="0" y="9525"/>
              <a:ext cx="600480"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8944429"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14" id="14"/>
          <p:cNvGrpSpPr/>
          <p:nvPr/>
        </p:nvGrpSpPr>
        <p:grpSpPr>
          <a:xfrm rot="0">
            <a:off x="10233379" y="6198973"/>
            <a:ext cx="1538453" cy="854347"/>
            <a:chOff x="0" y="0"/>
            <a:chExt cx="405189" cy="225013"/>
          </a:xfrm>
        </p:grpSpPr>
        <p:sp>
          <p:nvSpPr>
            <p:cNvPr name="Freeform 15" id="15"/>
            <p:cNvSpPr/>
            <p:nvPr/>
          </p:nvSpPr>
          <p:spPr>
            <a:xfrm flipH="false" flipV="false" rot="0">
              <a:off x="0" y="0"/>
              <a:ext cx="405189" cy="225013"/>
            </a:xfrm>
            <a:custGeom>
              <a:avLst/>
              <a:gdLst/>
              <a:ahLst/>
              <a:cxnLst/>
              <a:rect r="r" b="b" t="t" l="l"/>
              <a:pathLst>
                <a:path h="225013" w="405189">
                  <a:moveTo>
                    <a:pt x="0" y="0"/>
                  </a:moveTo>
                  <a:lnTo>
                    <a:pt x="405189" y="0"/>
                  </a:lnTo>
                  <a:lnTo>
                    <a:pt x="405189" y="225013"/>
                  </a:lnTo>
                  <a:lnTo>
                    <a:pt x="0" y="225013"/>
                  </a:lnTo>
                  <a:close/>
                </a:path>
              </a:pathLst>
            </a:custGeom>
            <a:solidFill>
              <a:srgbClr val="009745"/>
            </a:solidFill>
          </p:spPr>
        </p:sp>
        <p:sp>
          <p:nvSpPr>
            <p:cNvPr name="TextBox 16" id="16"/>
            <p:cNvSpPr txBox="true"/>
            <p:nvPr/>
          </p:nvSpPr>
          <p:spPr>
            <a:xfrm>
              <a:off x="0" y="9525"/>
              <a:ext cx="405189" cy="215488"/>
            </a:xfrm>
            <a:prstGeom prst="rect">
              <a:avLst/>
            </a:prstGeom>
          </p:spPr>
          <p:txBody>
            <a:bodyPr anchor="ctr" rtlCol="false" tIns="50800" lIns="50800" bIns="50800" rIns="50800"/>
            <a:lstStyle/>
            <a:p>
              <a:pPr algn="ctr">
                <a:lnSpc>
                  <a:spcPts val="2999"/>
                </a:lnSpc>
              </a:pPr>
            </a:p>
          </p:txBody>
        </p:sp>
      </p:grpSp>
      <p:sp>
        <p:nvSpPr>
          <p:cNvPr name="TextBox 17" id="17"/>
          <p:cNvSpPr txBox="true"/>
          <p:nvPr/>
        </p:nvSpPr>
        <p:spPr>
          <a:xfrm rot="0">
            <a:off x="10857498" y="6283564"/>
            <a:ext cx="290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8" id="18"/>
          <p:cNvSpPr txBox="true"/>
          <p:nvPr/>
        </p:nvSpPr>
        <p:spPr>
          <a:xfrm rot="0">
            <a:off x="11626576" y="7043795"/>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13</a:t>
            </a:r>
          </a:p>
        </p:txBody>
      </p:sp>
      <p:grpSp>
        <p:nvGrpSpPr>
          <p:cNvPr name="Group 19" id="19"/>
          <p:cNvGrpSpPr/>
          <p:nvPr/>
        </p:nvGrpSpPr>
        <p:grpSpPr>
          <a:xfrm rot="0">
            <a:off x="11771832" y="6198973"/>
            <a:ext cx="1202953" cy="854347"/>
            <a:chOff x="0" y="0"/>
            <a:chExt cx="316827" cy="225013"/>
          </a:xfrm>
        </p:grpSpPr>
        <p:sp>
          <p:nvSpPr>
            <p:cNvPr name="Freeform 20" id="20"/>
            <p:cNvSpPr/>
            <p:nvPr/>
          </p:nvSpPr>
          <p:spPr>
            <a:xfrm flipH="false" flipV="false" rot="0">
              <a:off x="0" y="0"/>
              <a:ext cx="316827" cy="225013"/>
            </a:xfrm>
            <a:custGeom>
              <a:avLst/>
              <a:gdLst/>
              <a:ahLst/>
              <a:cxnLst/>
              <a:rect r="r" b="b" t="t" l="l"/>
              <a:pathLst>
                <a:path h="225013" w="316827">
                  <a:moveTo>
                    <a:pt x="0" y="0"/>
                  </a:moveTo>
                  <a:lnTo>
                    <a:pt x="316827" y="0"/>
                  </a:lnTo>
                  <a:lnTo>
                    <a:pt x="316827" y="225013"/>
                  </a:lnTo>
                  <a:lnTo>
                    <a:pt x="0" y="225013"/>
                  </a:lnTo>
                  <a:close/>
                </a:path>
              </a:pathLst>
            </a:custGeom>
            <a:solidFill>
              <a:srgbClr val="FF0000"/>
            </a:solidFill>
          </p:spPr>
        </p:sp>
        <p:sp>
          <p:nvSpPr>
            <p:cNvPr name="TextBox 21" id="21"/>
            <p:cNvSpPr txBox="true"/>
            <p:nvPr/>
          </p:nvSpPr>
          <p:spPr>
            <a:xfrm>
              <a:off x="0" y="9525"/>
              <a:ext cx="316827" cy="215488"/>
            </a:xfrm>
            <a:prstGeom prst="rect">
              <a:avLst/>
            </a:prstGeom>
          </p:spPr>
          <p:txBody>
            <a:bodyPr anchor="ctr" rtlCol="false" tIns="50800" lIns="50800" bIns="50800" rIns="50800"/>
            <a:lstStyle/>
            <a:p>
              <a:pPr algn="ctr">
                <a:lnSpc>
                  <a:spcPts val="2999"/>
                </a:lnSpc>
              </a:pPr>
            </a:p>
          </p:txBody>
        </p:sp>
      </p:grpSp>
      <p:sp>
        <p:nvSpPr>
          <p:cNvPr name="TextBox 22" id="22"/>
          <p:cNvSpPr txBox="true"/>
          <p:nvPr/>
        </p:nvSpPr>
        <p:spPr>
          <a:xfrm rot="0">
            <a:off x="12259046" y="6340714"/>
            <a:ext cx="2751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23" id="23"/>
          <p:cNvSpPr txBox="true"/>
          <p:nvPr/>
        </p:nvSpPr>
        <p:spPr>
          <a:xfrm rot="0">
            <a:off x="12829529" y="7043795"/>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005641" y="-247490"/>
            <a:ext cx="3282359" cy="3383875"/>
          </a:xfrm>
          <a:custGeom>
            <a:avLst/>
            <a:gdLst/>
            <a:ahLst/>
            <a:cxnLst/>
            <a:rect r="r" b="b" t="t" l="l"/>
            <a:pathLst>
              <a:path h="3383875" w="3282359">
                <a:moveTo>
                  <a:pt x="0" y="0"/>
                </a:moveTo>
                <a:lnTo>
                  <a:pt x="3282359" y="0"/>
                </a:lnTo>
                <a:lnTo>
                  <a:pt x="3282359" y="3383876"/>
                </a:lnTo>
                <a:lnTo>
                  <a:pt x="0" y="3383876"/>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914361" y="1028700"/>
            <a:ext cx="4159154" cy="8229600"/>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5" id="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w="12700">
              <a:solidFill>
                <a:srgbClr val="000000"/>
              </a:solidFill>
            </a:ln>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7" id="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
        <p:nvSpPr>
          <p:cNvPr name="Freeform 13" id="13"/>
          <p:cNvSpPr/>
          <p:nvPr/>
        </p:nvSpPr>
        <p:spPr>
          <a:xfrm flipH="false" flipV="false" rot="0">
            <a:off x="970357" y="3136386"/>
            <a:ext cx="5103158" cy="5103158"/>
          </a:xfrm>
          <a:custGeom>
            <a:avLst/>
            <a:gdLst/>
            <a:ahLst/>
            <a:cxnLst/>
            <a:rect r="r" b="b" t="t" l="l"/>
            <a:pathLst>
              <a:path h="5103158" w="5103158">
                <a:moveTo>
                  <a:pt x="0" y="0"/>
                </a:moveTo>
                <a:lnTo>
                  <a:pt x="5103158" y="0"/>
                </a:lnTo>
                <a:lnTo>
                  <a:pt x="5103158" y="5103158"/>
                </a:lnTo>
                <a:lnTo>
                  <a:pt x="0" y="5103158"/>
                </a:lnTo>
                <a:lnTo>
                  <a:pt x="0" y="0"/>
                </a:lnTo>
                <a:close/>
              </a:path>
            </a:pathLst>
          </a:custGeom>
          <a:blipFill>
            <a:blip r:embed="rId3"/>
            <a:stretch>
              <a:fillRect l="0" t="0" r="0" b="0"/>
            </a:stretch>
          </a:blipFill>
        </p:spPr>
      </p:sp>
      <p:sp>
        <p:nvSpPr>
          <p:cNvPr name="TextBox 14" id="14"/>
          <p:cNvSpPr txBox="true"/>
          <p:nvPr/>
        </p:nvSpPr>
        <p:spPr>
          <a:xfrm rot="0">
            <a:off x="6382604" y="3534321"/>
            <a:ext cx="11570027" cy="1295400"/>
          </a:xfrm>
          <a:prstGeom prst="rect">
            <a:avLst/>
          </a:prstGeom>
        </p:spPr>
        <p:txBody>
          <a:bodyPr anchor="t" rtlCol="false" tIns="0" lIns="0" bIns="0" rIns="0">
            <a:spAutoFit/>
          </a:bodyPr>
          <a:lstStyle/>
          <a:p>
            <a:pPr>
              <a:lnSpc>
                <a:spcPts val="10260"/>
              </a:lnSpc>
            </a:pPr>
            <a:r>
              <a:rPr lang="en-US" sz="8550">
                <a:solidFill>
                  <a:srgbClr val="FFFFFF"/>
                </a:solidFill>
                <a:latin typeface="Poppins Medium Bold"/>
              </a:rPr>
              <a:t>CONCEITOS BÁSICOS</a:t>
            </a:r>
          </a:p>
        </p:txBody>
      </p:sp>
      <p:sp>
        <p:nvSpPr>
          <p:cNvPr name="TextBox 15" id="15"/>
          <p:cNvSpPr txBox="true"/>
          <p:nvPr/>
        </p:nvSpPr>
        <p:spPr>
          <a:xfrm rot="0">
            <a:off x="7752210" y="5743012"/>
            <a:ext cx="9507090" cy="646431"/>
          </a:xfrm>
          <a:prstGeom prst="rect">
            <a:avLst/>
          </a:prstGeom>
        </p:spPr>
        <p:txBody>
          <a:bodyPr anchor="t" rtlCol="false" tIns="0" lIns="0" bIns="0" rIns="0">
            <a:spAutoFit/>
          </a:bodyPr>
          <a:lstStyle/>
          <a:p>
            <a:pPr marL="820414" indent="-410207" lvl="1">
              <a:lnSpc>
                <a:spcPts val="5319"/>
              </a:lnSpc>
              <a:buFont typeface="Arial"/>
              <a:buChar char="•"/>
            </a:pPr>
            <a:r>
              <a:rPr lang="en-US" sz="3799">
                <a:solidFill>
                  <a:srgbClr val="FFFFFF"/>
                </a:solidFill>
                <a:latin typeface="Poppins Light"/>
              </a:rPr>
              <a:t>O QUE É UM SISTEMA OPERACIONAL?</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797815"/>
            <a:ext cx="14811170" cy="6691370"/>
            <a:chOff x="0" y="0"/>
            <a:chExt cx="19748227" cy="8921827"/>
          </a:xfrm>
        </p:grpSpPr>
        <p:sp>
          <p:nvSpPr>
            <p:cNvPr name="TextBox 3" id="3"/>
            <p:cNvSpPr txBox="true"/>
            <p:nvPr/>
          </p:nvSpPr>
          <p:spPr>
            <a:xfrm rot="0">
              <a:off x="0" y="3126394"/>
              <a:ext cx="19748227" cy="5795433"/>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Poppins Light"/>
                </a:rPr>
                <a:t>Não-preemptivo</a:t>
              </a:r>
            </a:p>
            <a:p>
              <a:pPr>
                <a:lnSpc>
                  <a:spcPts val="3499"/>
                </a:lnSpc>
              </a:pPr>
            </a:p>
            <a:p>
              <a:pPr algn="l" marL="539750" indent="-269875" lvl="1">
                <a:lnSpc>
                  <a:spcPts val="3500"/>
                </a:lnSpc>
                <a:spcBef>
                  <a:spcPct val="0"/>
                </a:spcBef>
                <a:buFont typeface="Arial"/>
                <a:buChar char="•"/>
              </a:pPr>
              <a:r>
                <a:rPr lang="en-US" sz="2500">
                  <a:solidFill>
                    <a:srgbClr val="FFFFFF"/>
                  </a:solidFill>
                  <a:latin typeface="Poppins Light"/>
                </a:rPr>
                <a:t>Deve-se prever o tempo de execução de cada processo</a:t>
              </a:r>
            </a:p>
            <a:p>
              <a:pPr algn="l">
                <a:lnSpc>
                  <a:spcPts val="3500"/>
                </a:lnSpc>
                <a:spcBef>
                  <a:spcPct val="0"/>
                </a:spcBef>
              </a:pPr>
            </a:p>
            <a:p>
              <a:pPr algn="l" marL="539749" indent="-269875" lvl="1">
                <a:lnSpc>
                  <a:spcPts val="3499"/>
                </a:lnSpc>
                <a:spcBef>
                  <a:spcPct val="0"/>
                </a:spcBef>
                <a:buFont typeface="Arial"/>
                <a:buChar char="•"/>
              </a:pPr>
              <a:r>
                <a:rPr lang="en-US" sz="2499" u="none">
                  <a:solidFill>
                    <a:srgbClr val="FFFFFF"/>
                  </a:solidFill>
                  <a:latin typeface="Poppins Light"/>
                </a:rPr>
                <a:t>Menor processo é executado primeiro</a:t>
              </a:r>
            </a:p>
            <a:p>
              <a:pPr algn="l">
                <a:lnSpc>
                  <a:spcPts val="3500"/>
                </a:lnSpc>
                <a:spcBef>
                  <a:spcPct val="0"/>
                </a:spcBef>
              </a:pPr>
            </a:p>
            <a:p>
              <a:pPr algn="l" marL="539750" indent="-269875" lvl="1">
                <a:lnSpc>
                  <a:spcPts val="3500"/>
                </a:lnSpc>
                <a:spcBef>
                  <a:spcPct val="0"/>
                </a:spcBef>
                <a:buFont typeface="Arial"/>
                <a:buChar char="•"/>
              </a:pPr>
              <a:r>
                <a:rPr lang="en-US" sz="2500" u="none">
                  <a:solidFill>
                    <a:srgbClr val="FFFFFF"/>
                  </a:solidFill>
                  <a:latin typeface="Poppins Light"/>
                </a:rPr>
                <a:t>Menor Turnaround</a:t>
              </a:r>
            </a:p>
            <a:p>
              <a:pPr algn="l">
                <a:lnSpc>
                  <a:spcPts val="3500"/>
                </a:lnSpc>
                <a:spcBef>
                  <a:spcPct val="0"/>
                </a:spcBef>
              </a:pPr>
            </a:p>
            <a:p>
              <a:pPr algn="l" marL="539750" indent="-269875" lvl="1">
                <a:lnSpc>
                  <a:spcPts val="3500"/>
                </a:lnSpc>
                <a:spcBef>
                  <a:spcPct val="0"/>
                </a:spcBef>
                <a:buFont typeface="Arial"/>
                <a:buChar char="•"/>
              </a:pPr>
              <a:r>
                <a:rPr lang="en-US" sz="2500" u="none">
                  <a:solidFill>
                    <a:srgbClr val="FFFFFF"/>
                  </a:solidFill>
                  <a:latin typeface="Poppins Light"/>
                </a:rPr>
                <a:t>Se possui poucos processos para serem executados o sistema apresenta baixo aproveitamento</a:t>
              </a:r>
            </a:p>
          </p:txBody>
        </p:sp>
        <p:sp>
          <p:nvSpPr>
            <p:cNvPr name="TextBox 4" id="4"/>
            <p:cNvSpPr txBox="true"/>
            <p:nvPr/>
          </p:nvSpPr>
          <p:spPr>
            <a:xfrm rot="0">
              <a:off x="0" y="0"/>
              <a:ext cx="19748227" cy="1397000"/>
            </a:xfrm>
            <a:prstGeom prst="rect">
              <a:avLst/>
            </a:prstGeom>
          </p:spPr>
          <p:txBody>
            <a:bodyPr anchor="t" rtlCol="false" tIns="0" lIns="0" bIns="0" rIns="0">
              <a:spAutoFit/>
            </a:bodyPr>
            <a:lstStyle/>
            <a:p>
              <a:pPr>
                <a:lnSpc>
                  <a:spcPts val="8280"/>
                </a:lnSpc>
              </a:pPr>
              <a:r>
                <a:rPr lang="en-US" sz="6900">
                  <a:solidFill>
                    <a:srgbClr val="FFFFFF"/>
                  </a:solidFill>
                  <a:latin typeface="Poppins Medium Bold"/>
                </a:rPr>
                <a:t>SHORTEST JOB FIRST (SJF)</a:t>
              </a:r>
            </a:p>
          </p:txBody>
        </p:sp>
        <p:sp>
          <p:nvSpPr>
            <p:cNvPr name="AutoShape 5" id="5"/>
            <p:cNvSpPr/>
            <p:nvPr/>
          </p:nvSpPr>
          <p:spPr>
            <a:xfrm>
              <a:off x="0" y="2181138"/>
              <a:ext cx="19748227" cy="0"/>
            </a:xfrm>
            <a:prstGeom prst="line">
              <a:avLst/>
            </a:prstGeom>
            <a:ln cap="rnd" w="25400">
              <a:solidFill>
                <a:srgbClr val="10B5BF"/>
              </a:solidFill>
              <a:prstDash val="solid"/>
              <a:headEnd type="none" len="sm" w="sm"/>
              <a:tailEnd type="none" len="sm" w="sm"/>
            </a:ln>
          </p:spPr>
        </p:sp>
      </p:grpSp>
    </p:spTree>
  </p:cSld>
  <p:clrMapOvr>
    <a:masterClrMapping/>
  </p:clrMapOvr>
</p:sld>
</file>

<file path=ppt/slides/slide31.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557338"/>
            <a:ext cx="14811170" cy="2909945"/>
            <a:chOff x="0" y="0"/>
            <a:chExt cx="19748227" cy="3879927"/>
          </a:xfrm>
        </p:grpSpPr>
        <p:sp>
          <p:nvSpPr>
            <p:cNvPr name="TextBox 3" id="3"/>
            <p:cNvSpPr txBox="true"/>
            <p:nvPr/>
          </p:nvSpPr>
          <p:spPr>
            <a:xfrm rot="0">
              <a:off x="0" y="31968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SHORTEST JOB FIRST (SJF)</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557338"/>
            <a:ext cx="14811170" cy="2909945"/>
            <a:chOff x="0" y="0"/>
            <a:chExt cx="19748227" cy="3879927"/>
          </a:xfrm>
        </p:grpSpPr>
        <p:sp>
          <p:nvSpPr>
            <p:cNvPr name="TextBox 3" id="3"/>
            <p:cNvSpPr txBox="true"/>
            <p:nvPr/>
          </p:nvSpPr>
          <p:spPr>
            <a:xfrm rot="0">
              <a:off x="0" y="31968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SHORTEST JOB FIRST (SJF)</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892859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3</a:t>
            </a:r>
          </a:p>
        </p:txBody>
      </p:sp>
      <p:sp>
        <p:nvSpPr>
          <p:cNvPr name="TextBox 9" id="9"/>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1047788" cy="854347"/>
            <a:chOff x="0" y="0"/>
            <a:chExt cx="275961" cy="225013"/>
          </a:xfrm>
        </p:grpSpPr>
        <p:sp>
          <p:nvSpPr>
            <p:cNvPr name="Freeform 11" id="11"/>
            <p:cNvSpPr/>
            <p:nvPr/>
          </p:nvSpPr>
          <p:spPr>
            <a:xfrm flipH="false" flipV="false" rot="0">
              <a:off x="0" y="0"/>
              <a:ext cx="275961" cy="225013"/>
            </a:xfrm>
            <a:custGeom>
              <a:avLst/>
              <a:gdLst/>
              <a:ahLst/>
              <a:cxnLst/>
              <a:rect r="r" b="b" t="t" l="l"/>
              <a:pathLst>
                <a:path h="225013" w="275961">
                  <a:moveTo>
                    <a:pt x="0" y="0"/>
                  </a:moveTo>
                  <a:lnTo>
                    <a:pt x="275961" y="0"/>
                  </a:lnTo>
                  <a:lnTo>
                    <a:pt x="275961" y="225013"/>
                  </a:lnTo>
                  <a:lnTo>
                    <a:pt x="0" y="225013"/>
                  </a:lnTo>
                  <a:close/>
                </a:path>
              </a:pathLst>
            </a:custGeom>
            <a:solidFill>
              <a:srgbClr val="FF0000"/>
            </a:solidFill>
          </p:spPr>
        </p:sp>
        <p:sp>
          <p:nvSpPr>
            <p:cNvPr name="TextBox 12" id="12"/>
            <p:cNvSpPr txBox="true"/>
            <p:nvPr/>
          </p:nvSpPr>
          <p:spPr>
            <a:xfrm>
              <a:off x="0" y="9525"/>
              <a:ext cx="275961"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8339735" y="6302614"/>
            <a:ext cx="2751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557338"/>
            <a:ext cx="14811170" cy="2909945"/>
            <a:chOff x="0" y="0"/>
            <a:chExt cx="19748227" cy="3879927"/>
          </a:xfrm>
        </p:grpSpPr>
        <p:sp>
          <p:nvSpPr>
            <p:cNvPr name="TextBox 3" id="3"/>
            <p:cNvSpPr txBox="true"/>
            <p:nvPr/>
          </p:nvSpPr>
          <p:spPr>
            <a:xfrm rot="0">
              <a:off x="0" y="31968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SHORTEST JOB FIRST (SJF)</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892859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3</a:t>
            </a:r>
          </a:p>
        </p:txBody>
      </p:sp>
      <p:sp>
        <p:nvSpPr>
          <p:cNvPr name="TextBox 9" id="9"/>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1047788" cy="854347"/>
            <a:chOff x="0" y="0"/>
            <a:chExt cx="275961" cy="225013"/>
          </a:xfrm>
        </p:grpSpPr>
        <p:sp>
          <p:nvSpPr>
            <p:cNvPr name="Freeform 11" id="11"/>
            <p:cNvSpPr/>
            <p:nvPr/>
          </p:nvSpPr>
          <p:spPr>
            <a:xfrm flipH="false" flipV="false" rot="0">
              <a:off x="0" y="0"/>
              <a:ext cx="275961" cy="225013"/>
            </a:xfrm>
            <a:custGeom>
              <a:avLst/>
              <a:gdLst/>
              <a:ahLst/>
              <a:cxnLst/>
              <a:rect r="r" b="b" t="t" l="l"/>
              <a:pathLst>
                <a:path h="225013" w="275961">
                  <a:moveTo>
                    <a:pt x="0" y="0"/>
                  </a:moveTo>
                  <a:lnTo>
                    <a:pt x="275961" y="0"/>
                  </a:lnTo>
                  <a:lnTo>
                    <a:pt x="275961" y="225013"/>
                  </a:lnTo>
                  <a:lnTo>
                    <a:pt x="0" y="225013"/>
                  </a:lnTo>
                  <a:close/>
                </a:path>
              </a:pathLst>
            </a:custGeom>
            <a:solidFill>
              <a:srgbClr val="FF0000"/>
            </a:solidFill>
          </p:spPr>
        </p:sp>
        <p:sp>
          <p:nvSpPr>
            <p:cNvPr name="TextBox 12" id="12"/>
            <p:cNvSpPr txBox="true"/>
            <p:nvPr/>
          </p:nvSpPr>
          <p:spPr>
            <a:xfrm>
              <a:off x="0" y="9525"/>
              <a:ext cx="275961"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8339735" y="6302614"/>
            <a:ext cx="2751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grpSp>
        <p:nvGrpSpPr>
          <p:cNvPr name="Group 14" id="14"/>
          <p:cNvGrpSpPr/>
          <p:nvPr/>
        </p:nvGrpSpPr>
        <p:grpSpPr>
          <a:xfrm rot="0">
            <a:off x="9001220" y="6198973"/>
            <a:ext cx="1180236" cy="854347"/>
            <a:chOff x="0" y="0"/>
            <a:chExt cx="310844" cy="225013"/>
          </a:xfrm>
        </p:grpSpPr>
        <p:sp>
          <p:nvSpPr>
            <p:cNvPr name="Freeform 15" id="15"/>
            <p:cNvSpPr/>
            <p:nvPr/>
          </p:nvSpPr>
          <p:spPr>
            <a:xfrm flipH="false" flipV="false" rot="0">
              <a:off x="0" y="0"/>
              <a:ext cx="310844" cy="225013"/>
            </a:xfrm>
            <a:custGeom>
              <a:avLst/>
              <a:gdLst/>
              <a:ahLst/>
              <a:cxnLst/>
              <a:rect r="r" b="b" t="t" l="l"/>
              <a:pathLst>
                <a:path h="225013" w="310844">
                  <a:moveTo>
                    <a:pt x="0" y="0"/>
                  </a:moveTo>
                  <a:lnTo>
                    <a:pt x="310844" y="0"/>
                  </a:lnTo>
                  <a:lnTo>
                    <a:pt x="310844" y="225013"/>
                  </a:lnTo>
                  <a:lnTo>
                    <a:pt x="0" y="225013"/>
                  </a:lnTo>
                  <a:close/>
                </a:path>
              </a:pathLst>
            </a:custGeom>
            <a:solidFill>
              <a:srgbClr val="009745"/>
            </a:solidFill>
          </p:spPr>
        </p:sp>
        <p:sp>
          <p:nvSpPr>
            <p:cNvPr name="TextBox 16" id="16"/>
            <p:cNvSpPr txBox="true"/>
            <p:nvPr/>
          </p:nvSpPr>
          <p:spPr>
            <a:xfrm>
              <a:off x="0" y="9525"/>
              <a:ext cx="310844" cy="215488"/>
            </a:xfrm>
            <a:prstGeom prst="rect">
              <a:avLst/>
            </a:prstGeom>
          </p:spPr>
          <p:txBody>
            <a:bodyPr anchor="ctr" rtlCol="false" tIns="50800" lIns="50800" bIns="50800" rIns="50800"/>
            <a:lstStyle/>
            <a:p>
              <a:pPr algn="ctr">
                <a:lnSpc>
                  <a:spcPts val="2999"/>
                </a:lnSpc>
              </a:pPr>
            </a:p>
          </p:txBody>
        </p:sp>
      </p:grpSp>
      <p:sp>
        <p:nvSpPr>
          <p:cNvPr name="TextBox 17" id="17"/>
          <p:cNvSpPr txBox="true"/>
          <p:nvPr/>
        </p:nvSpPr>
        <p:spPr>
          <a:xfrm rot="0">
            <a:off x="9446231" y="6302614"/>
            <a:ext cx="290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8" id="18"/>
          <p:cNvSpPr txBox="true"/>
          <p:nvPr/>
        </p:nvSpPr>
        <p:spPr>
          <a:xfrm rot="0">
            <a:off x="10108829"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7</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557338"/>
            <a:ext cx="14811170" cy="2909945"/>
            <a:chOff x="0" y="0"/>
            <a:chExt cx="19748227" cy="3879927"/>
          </a:xfrm>
        </p:grpSpPr>
        <p:sp>
          <p:nvSpPr>
            <p:cNvPr name="TextBox 3" id="3"/>
            <p:cNvSpPr txBox="true"/>
            <p:nvPr/>
          </p:nvSpPr>
          <p:spPr>
            <a:xfrm rot="0">
              <a:off x="0" y="31968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SHORTEST JOB FIRST (SJF)</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892859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3</a:t>
            </a:r>
          </a:p>
        </p:txBody>
      </p:sp>
      <p:sp>
        <p:nvSpPr>
          <p:cNvPr name="TextBox 9" id="9"/>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1047788" cy="854347"/>
            <a:chOff x="0" y="0"/>
            <a:chExt cx="275961" cy="225013"/>
          </a:xfrm>
        </p:grpSpPr>
        <p:sp>
          <p:nvSpPr>
            <p:cNvPr name="Freeform 11" id="11"/>
            <p:cNvSpPr/>
            <p:nvPr/>
          </p:nvSpPr>
          <p:spPr>
            <a:xfrm flipH="false" flipV="false" rot="0">
              <a:off x="0" y="0"/>
              <a:ext cx="275961" cy="225013"/>
            </a:xfrm>
            <a:custGeom>
              <a:avLst/>
              <a:gdLst/>
              <a:ahLst/>
              <a:cxnLst/>
              <a:rect r="r" b="b" t="t" l="l"/>
              <a:pathLst>
                <a:path h="225013" w="275961">
                  <a:moveTo>
                    <a:pt x="0" y="0"/>
                  </a:moveTo>
                  <a:lnTo>
                    <a:pt x="275961" y="0"/>
                  </a:lnTo>
                  <a:lnTo>
                    <a:pt x="275961" y="225013"/>
                  </a:lnTo>
                  <a:lnTo>
                    <a:pt x="0" y="225013"/>
                  </a:lnTo>
                  <a:close/>
                </a:path>
              </a:pathLst>
            </a:custGeom>
            <a:solidFill>
              <a:srgbClr val="FF0000"/>
            </a:solidFill>
          </p:spPr>
        </p:sp>
        <p:sp>
          <p:nvSpPr>
            <p:cNvPr name="TextBox 12" id="12"/>
            <p:cNvSpPr txBox="true"/>
            <p:nvPr/>
          </p:nvSpPr>
          <p:spPr>
            <a:xfrm>
              <a:off x="0" y="9525"/>
              <a:ext cx="275961"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8339735" y="6302614"/>
            <a:ext cx="2751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grpSp>
        <p:nvGrpSpPr>
          <p:cNvPr name="Group 14" id="14"/>
          <p:cNvGrpSpPr/>
          <p:nvPr/>
        </p:nvGrpSpPr>
        <p:grpSpPr>
          <a:xfrm rot="0">
            <a:off x="9001220" y="6198973"/>
            <a:ext cx="1180236" cy="854347"/>
            <a:chOff x="0" y="0"/>
            <a:chExt cx="310844" cy="225013"/>
          </a:xfrm>
        </p:grpSpPr>
        <p:sp>
          <p:nvSpPr>
            <p:cNvPr name="Freeform 15" id="15"/>
            <p:cNvSpPr/>
            <p:nvPr/>
          </p:nvSpPr>
          <p:spPr>
            <a:xfrm flipH="false" flipV="false" rot="0">
              <a:off x="0" y="0"/>
              <a:ext cx="310844" cy="225013"/>
            </a:xfrm>
            <a:custGeom>
              <a:avLst/>
              <a:gdLst/>
              <a:ahLst/>
              <a:cxnLst/>
              <a:rect r="r" b="b" t="t" l="l"/>
              <a:pathLst>
                <a:path h="225013" w="310844">
                  <a:moveTo>
                    <a:pt x="0" y="0"/>
                  </a:moveTo>
                  <a:lnTo>
                    <a:pt x="310844" y="0"/>
                  </a:lnTo>
                  <a:lnTo>
                    <a:pt x="310844" y="225013"/>
                  </a:lnTo>
                  <a:lnTo>
                    <a:pt x="0" y="225013"/>
                  </a:lnTo>
                  <a:close/>
                </a:path>
              </a:pathLst>
            </a:custGeom>
            <a:solidFill>
              <a:srgbClr val="009745"/>
            </a:solidFill>
          </p:spPr>
        </p:sp>
        <p:sp>
          <p:nvSpPr>
            <p:cNvPr name="TextBox 16" id="16"/>
            <p:cNvSpPr txBox="true"/>
            <p:nvPr/>
          </p:nvSpPr>
          <p:spPr>
            <a:xfrm>
              <a:off x="0" y="9525"/>
              <a:ext cx="310844" cy="215488"/>
            </a:xfrm>
            <a:prstGeom prst="rect">
              <a:avLst/>
            </a:prstGeom>
          </p:spPr>
          <p:txBody>
            <a:bodyPr anchor="ctr" rtlCol="false" tIns="50800" lIns="50800" bIns="50800" rIns="50800"/>
            <a:lstStyle/>
            <a:p>
              <a:pPr algn="ctr">
                <a:lnSpc>
                  <a:spcPts val="2999"/>
                </a:lnSpc>
              </a:pPr>
            </a:p>
          </p:txBody>
        </p:sp>
      </p:grpSp>
      <p:sp>
        <p:nvSpPr>
          <p:cNvPr name="TextBox 17" id="17"/>
          <p:cNvSpPr txBox="true"/>
          <p:nvPr/>
        </p:nvSpPr>
        <p:spPr>
          <a:xfrm rot="0">
            <a:off x="9446231" y="6302614"/>
            <a:ext cx="290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8" id="18"/>
          <p:cNvSpPr txBox="true"/>
          <p:nvPr/>
        </p:nvSpPr>
        <p:spPr>
          <a:xfrm rot="0">
            <a:off x="10108829"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7</a:t>
            </a:r>
          </a:p>
        </p:txBody>
      </p:sp>
      <p:grpSp>
        <p:nvGrpSpPr>
          <p:cNvPr name="Group 19" id="19"/>
          <p:cNvGrpSpPr/>
          <p:nvPr/>
        </p:nvGrpSpPr>
        <p:grpSpPr>
          <a:xfrm rot="0">
            <a:off x="10181457" y="6198973"/>
            <a:ext cx="2289366" cy="854347"/>
            <a:chOff x="0" y="0"/>
            <a:chExt cx="602961" cy="225013"/>
          </a:xfrm>
        </p:grpSpPr>
        <p:sp>
          <p:nvSpPr>
            <p:cNvPr name="Freeform 20" id="20"/>
            <p:cNvSpPr/>
            <p:nvPr/>
          </p:nvSpPr>
          <p:spPr>
            <a:xfrm flipH="false" flipV="false" rot="0">
              <a:off x="0" y="0"/>
              <a:ext cx="602961" cy="225013"/>
            </a:xfrm>
            <a:custGeom>
              <a:avLst/>
              <a:gdLst/>
              <a:ahLst/>
              <a:cxnLst/>
              <a:rect r="r" b="b" t="t" l="l"/>
              <a:pathLst>
                <a:path h="225013" w="602961">
                  <a:moveTo>
                    <a:pt x="0" y="0"/>
                  </a:moveTo>
                  <a:lnTo>
                    <a:pt x="602961" y="0"/>
                  </a:lnTo>
                  <a:lnTo>
                    <a:pt x="602961" y="225013"/>
                  </a:lnTo>
                  <a:lnTo>
                    <a:pt x="0" y="225013"/>
                  </a:lnTo>
                  <a:close/>
                </a:path>
              </a:pathLst>
            </a:custGeom>
            <a:solidFill>
              <a:srgbClr val="3A71D6"/>
            </a:solidFill>
          </p:spPr>
        </p:sp>
        <p:sp>
          <p:nvSpPr>
            <p:cNvPr name="TextBox 21" id="21"/>
            <p:cNvSpPr txBox="true"/>
            <p:nvPr/>
          </p:nvSpPr>
          <p:spPr>
            <a:xfrm>
              <a:off x="0" y="9525"/>
              <a:ext cx="602961" cy="215488"/>
            </a:xfrm>
            <a:prstGeom prst="rect">
              <a:avLst/>
            </a:prstGeom>
          </p:spPr>
          <p:txBody>
            <a:bodyPr anchor="ctr" rtlCol="false" tIns="50800" lIns="50800" bIns="50800" rIns="50800"/>
            <a:lstStyle/>
            <a:p>
              <a:pPr algn="ctr">
                <a:lnSpc>
                  <a:spcPts val="2999"/>
                </a:lnSpc>
              </a:pPr>
            </a:p>
          </p:txBody>
        </p:sp>
      </p:grpSp>
      <p:sp>
        <p:nvSpPr>
          <p:cNvPr name="TextBox 22" id="22"/>
          <p:cNvSpPr txBox="true"/>
          <p:nvPr/>
        </p:nvSpPr>
        <p:spPr>
          <a:xfrm rot="0">
            <a:off x="11177163"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23" id="23"/>
          <p:cNvSpPr txBox="true"/>
          <p:nvPr/>
        </p:nvSpPr>
        <p:spPr>
          <a:xfrm rot="0">
            <a:off x="12325567" y="7043795"/>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16</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712090"/>
            <a:ext cx="14811170" cy="6862820"/>
            <a:chOff x="0" y="0"/>
            <a:chExt cx="19748227" cy="9150427"/>
          </a:xfrm>
        </p:grpSpPr>
        <p:sp>
          <p:nvSpPr>
            <p:cNvPr name="TextBox 3" id="3"/>
            <p:cNvSpPr txBox="true"/>
            <p:nvPr/>
          </p:nvSpPr>
          <p:spPr>
            <a:xfrm rot="0">
              <a:off x="0" y="4523394"/>
              <a:ext cx="19748227" cy="4627033"/>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Poppins Light"/>
                </a:rPr>
                <a:t>Preemptivo</a:t>
              </a:r>
            </a:p>
            <a:p>
              <a:pPr algn="l">
                <a:lnSpc>
                  <a:spcPts val="3500"/>
                </a:lnSpc>
                <a:spcBef>
                  <a:spcPct val="0"/>
                </a:spcBef>
              </a:pPr>
            </a:p>
            <a:p>
              <a:pPr algn="l" marL="539750" indent="-269875" lvl="1">
                <a:lnSpc>
                  <a:spcPts val="3500"/>
                </a:lnSpc>
                <a:spcBef>
                  <a:spcPct val="0"/>
                </a:spcBef>
                <a:buFont typeface="Arial"/>
                <a:buChar char="•"/>
              </a:pPr>
              <a:r>
                <a:rPr lang="en-US" sz="2500" u="none">
                  <a:solidFill>
                    <a:srgbClr val="FFFFFF"/>
                  </a:solidFill>
                  <a:latin typeface="Poppins Light"/>
                </a:rPr>
                <a:t>Processos com menor tempo de execução são executados primeiro</a:t>
              </a:r>
            </a:p>
            <a:p>
              <a:pPr algn="l">
                <a:lnSpc>
                  <a:spcPts val="3500"/>
                </a:lnSpc>
                <a:spcBef>
                  <a:spcPct val="0"/>
                </a:spcBef>
              </a:pPr>
            </a:p>
            <a:p>
              <a:pPr algn="l" marL="539750" indent="-269875" lvl="1">
                <a:lnSpc>
                  <a:spcPts val="3500"/>
                </a:lnSpc>
                <a:spcBef>
                  <a:spcPct val="0"/>
                </a:spcBef>
                <a:buFont typeface="Arial"/>
                <a:buChar char="•"/>
              </a:pPr>
              <a:r>
                <a:rPr lang="en-US" sz="2500" u="none">
                  <a:solidFill>
                    <a:srgbClr val="FFFFFF"/>
                  </a:solidFill>
                  <a:latin typeface="Poppins Light"/>
                </a:rPr>
                <a:t>Caso um processo de tempo de execução menor que o processo que atualmente está em execução surja, o processo em execução é interrompido para que o de menor tempo seja executado (toma o controle)</a:t>
              </a:r>
            </a:p>
            <a:p>
              <a:pPr algn="l">
                <a:lnSpc>
                  <a:spcPts val="3500"/>
                </a:lnSpc>
                <a:spcBef>
                  <a:spcPct val="0"/>
                </a:spcBef>
              </a:pPr>
            </a:p>
          </p:txBody>
        </p:sp>
        <p:sp>
          <p:nvSpPr>
            <p:cNvPr name="TextBox 4" id="4"/>
            <p:cNvSpPr txBox="true"/>
            <p:nvPr/>
          </p:nvSpPr>
          <p:spPr>
            <a:xfrm rot="0">
              <a:off x="0" y="0"/>
              <a:ext cx="19748227" cy="2794000"/>
            </a:xfrm>
            <a:prstGeom prst="rect">
              <a:avLst/>
            </a:prstGeom>
          </p:spPr>
          <p:txBody>
            <a:bodyPr anchor="t" rtlCol="false" tIns="0" lIns="0" bIns="0" rIns="0">
              <a:spAutoFit/>
            </a:bodyPr>
            <a:lstStyle/>
            <a:p>
              <a:pPr>
                <a:lnSpc>
                  <a:spcPts val="8280"/>
                </a:lnSpc>
              </a:pPr>
              <a:r>
                <a:rPr lang="en-US" sz="6900">
                  <a:solidFill>
                    <a:srgbClr val="FFFFFF"/>
                  </a:solidFill>
                  <a:latin typeface="Poppins Medium Bold"/>
                </a:rPr>
                <a:t>SHORTEST REMAINING TIME NEXT</a:t>
              </a:r>
            </a:p>
            <a:p>
              <a:pPr>
                <a:lnSpc>
                  <a:spcPts val="8280"/>
                </a:lnSpc>
              </a:pPr>
              <a:r>
                <a:rPr lang="en-US" sz="6900">
                  <a:solidFill>
                    <a:srgbClr val="FFFFFF"/>
                  </a:solidFill>
                  <a:latin typeface="Poppins Medium Bold"/>
                </a:rPr>
                <a:t>(SRTN)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spTree>
  </p:cSld>
  <p:clrMapOvr>
    <a:masterClrMapping/>
  </p:clrMapOvr>
</p:sld>
</file>

<file path=ppt/slides/slide36.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SHORTEST REMAINING TIME NEXT (SRTN)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SHORTEST REMAINING TIME NEXT (SRTN)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892859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9" id="9"/>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1047788" cy="854347"/>
            <a:chOff x="0" y="0"/>
            <a:chExt cx="275961" cy="225013"/>
          </a:xfrm>
        </p:grpSpPr>
        <p:sp>
          <p:nvSpPr>
            <p:cNvPr name="Freeform 11" id="11"/>
            <p:cNvSpPr/>
            <p:nvPr/>
          </p:nvSpPr>
          <p:spPr>
            <a:xfrm flipH="false" flipV="false" rot="0">
              <a:off x="0" y="0"/>
              <a:ext cx="275961" cy="225013"/>
            </a:xfrm>
            <a:custGeom>
              <a:avLst/>
              <a:gdLst/>
              <a:ahLst/>
              <a:cxnLst/>
              <a:rect r="r" b="b" t="t" l="l"/>
              <a:pathLst>
                <a:path h="225013" w="275961">
                  <a:moveTo>
                    <a:pt x="0" y="0"/>
                  </a:moveTo>
                  <a:lnTo>
                    <a:pt x="275961" y="0"/>
                  </a:lnTo>
                  <a:lnTo>
                    <a:pt x="275961" y="225013"/>
                  </a:lnTo>
                  <a:lnTo>
                    <a:pt x="0" y="225013"/>
                  </a:lnTo>
                  <a:close/>
                </a:path>
              </a:pathLst>
            </a:custGeom>
            <a:solidFill>
              <a:srgbClr val="009745"/>
            </a:solidFill>
          </p:spPr>
        </p:sp>
        <p:sp>
          <p:nvSpPr>
            <p:cNvPr name="TextBox 12" id="12"/>
            <p:cNvSpPr txBox="true"/>
            <p:nvPr/>
          </p:nvSpPr>
          <p:spPr>
            <a:xfrm>
              <a:off x="0" y="9525"/>
              <a:ext cx="275961"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8332219" y="6302614"/>
            <a:ext cx="290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SHORTEST REMAINING TIME NEXT (SRTN)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892859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9" id="9"/>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1047788" cy="854347"/>
            <a:chOff x="0" y="0"/>
            <a:chExt cx="275961" cy="225013"/>
          </a:xfrm>
        </p:grpSpPr>
        <p:sp>
          <p:nvSpPr>
            <p:cNvPr name="Freeform 11" id="11"/>
            <p:cNvSpPr/>
            <p:nvPr/>
          </p:nvSpPr>
          <p:spPr>
            <a:xfrm flipH="false" flipV="false" rot="0">
              <a:off x="0" y="0"/>
              <a:ext cx="275961" cy="225013"/>
            </a:xfrm>
            <a:custGeom>
              <a:avLst/>
              <a:gdLst/>
              <a:ahLst/>
              <a:cxnLst/>
              <a:rect r="r" b="b" t="t" l="l"/>
              <a:pathLst>
                <a:path h="225013" w="275961">
                  <a:moveTo>
                    <a:pt x="0" y="0"/>
                  </a:moveTo>
                  <a:lnTo>
                    <a:pt x="275961" y="0"/>
                  </a:lnTo>
                  <a:lnTo>
                    <a:pt x="275961" y="225013"/>
                  </a:lnTo>
                  <a:lnTo>
                    <a:pt x="0" y="225013"/>
                  </a:lnTo>
                  <a:close/>
                </a:path>
              </a:pathLst>
            </a:custGeom>
            <a:solidFill>
              <a:srgbClr val="009745"/>
            </a:solidFill>
          </p:spPr>
        </p:sp>
        <p:sp>
          <p:nvSpPr>
            <p:cNvPr name="TextBox 12" id="12"/>
            <p:cNvSpPr txBox="true"/>
            <p:nvPr/>
          </p:nvSpPr>
          <p:spPr>
            <a:xfrm>
              <a:off x="0" y="9525"/>
              <a:ext cx="275961"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8332219" y="6302614"/>
            <a:ext cx="290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grpSp>
        <p:nvGrpSpPr>
          <p:cNvPr name="Group 14" id="14"/>
          <p:cNvGrpSpPr/>
          <p:nvPr/>
        </p:nvGrpSpPr>
        <p:grpSpPr>
          <a:xfrm rot="0">
            <a:off x="9001220" y="6198973"/>
            <a:ext cx="1231879" cy="854347"/>
            <a:chOff x="0" y="0"/>
            <a:chExt cx="324445" cy="225013"/>
          </a:xfrm>
        </p:grpSpPr>
        <p:sp>
          <p:nvSpPr>
            <p:cNvPr name="Freeform 15" id="15"/>
            <p:cNvSpPr/>
            <p:nvPr/>
          </p:nvSpPr>
          <p:spPr>
            <a:xfrm flipH="false" flipV="false" rot="0">
              <a:off x="0" y="0"/>
              <a:ext cx="324445" cy="225013"/>
            </a:xfrm>
            <a:custGeom>
              <a:avLst/>
              <a:gdLst/>
              <a:ahLst/>
              <a:cxnLst/>
              <a:rect r="r" b="b" t="t" l="l"/>
              <a:pathLst>
                <a:path h="225013" w="324445">
                  <a:moveTo>
                    <a:pt x="0" y="0"/>
                  </a:moveTo>
                  <a:lnTo>
                    <a:pt x="324445" y="0"/>
                  </a:lnTo>
                  <a:lnTo>
                    <a:pt x="324445" y="225013"/>
                  </a:lnTo>
                  <a:lnTo>
                    <a:pt x="0" y="225013"/>
                  </a:lnTo>
                  <a:close/>
                </a:path>
              </a:pathLst>
            </a:custGeom>
            <a:solidFill>
              <a:srgbClr val="FF0000"/>
            </a:solidFill>
          </p:spPr>
        </p:sp>
        <p:sp>
          <p:nvSpPr>
            <p:cNvPr name="TextBox 16" id="16"/>
            <p:cNvSpPr txBox="true"/>
            <p:nvPr/>
          </p:nvSpPr>
          <p:spPr>
            <a:xfrm>
              <a:off x="0" y="9525"/>
              <a:ext cx="324445" cy="215488"/>
            </a:xfrm>
            <a:prstGeom prst="rect">
              <a:avLst/>
            </a:prstGeom>
          </p:spPr>
          <p:txBody>
            <a:bodyPr anchor="ctr" rtlCol="false" tIns="50800" lIns="50800" bIns="50800" rIns="50800"/>
            <a:lstStyle/>
            <a:p>
              <a:pPr algn="ctr">
                <a:lnSpc>
                  <a:spcPts val="2999"/>
                </a:lnSpc>
              </a:pPr>
            </a:p>
          </p:txBody>
        </p:sp>
      </p:grpSp>
      <p:sp>
        <p:nvSpPr>
          <p:cNvPr name="TextBox 17" id="17"/>
          <p:cNvSpPr txBox="true"/>
          <p:nvPr/>
        </p:nvSpPr>
        <p:spPr>
          <a:xfrm rot="0">
            <a:off x="9479568" y="6312139"/>
            <a:ext cx="2751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18" id="18"/>
          <p:cNvSpPr txBox="true"/>
          <p:nvPr/>
        </p:nvSpPr>
        <p:spPr>
          <a:xfrm rot="0">
            <a:off x="10131123"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5</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SHORTEST REMAINING TIME NEXT (SRTN)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892859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9" id="9"/>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1047788" cy="854347"/>
            <a:chOff x="0" y="0"/>
            <a:chExt cx="275961" cy="225013"/>
          </a:xfrm>
        </p:grpSpPr>
        <p:sp>
          <p:nvSpPr>
            <p:cNvPr name="Freeform 11" id="11"/>
            <p:cNvSpPr/>
            <p:nvPr/>
          </p:nvSpPr>
          <p:spPr>
            <a:xfrm flipH="false" flipV="false" rot="0">
              <a:off x="0" y="0"/>
              <a:ext cx="275961" cy="225013"/>
            </a:xfrm>
            <a:custGeom>
              <a:avLst/>
              <a:gdLst/>
              <a:ahLst/>
              <a:cxnLst/>
              <a:rect r="r" b="b" t="t" l="l"/>
              <a:pathLst>
                <a:path h="225013" w="275961">
                  <a:moveTo>
                    <a:pt x="0" y="0"/>
                  </a:moveTo>
                  <a:lnTo>
                    <a:pt x="275961" y="0"/>
                  </a:lnTo>
                  <a:lnTo>
                    <a:pt x="275961" y="225013"/>
                  </a:lnTo>
                  <a:lnTo>
                    <a:pt x="0" y="225013"/>
                  </a:lnTo>
                  <a:close/>
                </a:path>
              </a:pathLst>
            </a:custGeom>
            <a:solidFill>
              <a:srgbClr val="009745"/>
            </a:solidFill>
          </p:spPr>
        </p:sp>
        <p:sp>
          <p:nvSpPr>
            <p:cNvPr name="TextBox 12" id="12"/>
            <p:cNvSpPr txBox="true"/>
            <p:nvPr/>
          </p:nvSpPr>
          <p:spPr>
            <a:xfrm>
              <a:off x="0" y="9525"/>
              <a:ext cx="275961"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8332219" y="6302614"/>
            <a:ext cx="290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grpSp>
        <p:nvGrpSpPr>
          <p:cNvPr name="Group 14" id="14"/>
          <p:cNvGrpSpPr/>
          <p:nvPr/>
        </p:nvGrpSpPr>
        <p:grpSpPr>
          <a:xfrm rot="0">
            <a:off x="9001220" y="6198973"/>
            <a:ext cx="1231879" cy="854347"/>
            <a:chOff x="0" y="0"/>
            <a:chExt cx="324445" cy="225013"/>
          </a:xfrm>
        </p:grpSpPr>
        <p:sp>
          <p:nvSpPr>
            <p:cNvPr name="Freeform 15" id="15"/>
            <p:cNvSpPr/>
            <p:nvPr/>
          </p:nvSpPr>
          <p:spPr>
            <a:xfrm flipH="false" flipV="false" rot="0">
              <a:off x="0" y="0"/>
              <a:ext cx="324445" cy="225013"/>
            </a:xfrm>
            <a:custGeom>
              <a:avLst/>
              <a:gdLst/>
              <a:ahLst/>
              <a:cxnLst/>
              <a:rect r="r" b="b" t="t" l="l"/>
              <a:pathLst>
                <a:path h="225013" w="324445">
                  <a:moveTo>
                    <a:pt x="0" y="0"/>
                  </a:moveTo>
                  <a:lnTo>
                    <a:pt x="324445" y="0"/>
                  </a:lnTo>
                  <a:lnTo>
                    <a:pt x="324445" y="225013"/>
                  </a:lnTo>
                  <a:lnTo>
                    <a:pt x="0" y="225013"/>
                  </a:lnTo>
                  <a:close/>
                </a:path>
              </a:pathLst>
            </a:custGeom>
            <a:solidFill>
              <a:srgbClr val="FF0000"/>
            </a:solidFill>
          </p:spPr>
        </p:sp>
        <p:sp>
          <p:nvSpPr>
            <p:cNvPr name="TextBox 16" id="16"/>
            <p:cNvSpPr txBox="true"/>
            <p:nvPr/>
          </p:nvSpPr>
          <p:spPr>
            <a:xfrm>
              <a:off x="0" y="9525"/>
              <a:ext cx="324445" cy="215488"/>
            </a:xfrm>
            <a:prstGeom prst="rect">
              <a:avLst/>
            </a:prstGeom>
          </p:spPr>
          <p:txBody>
            <a:bodyPr anchor="ctr" rtlCol="false" tIns="50800" lIns="50800" bIns="50800" rIns="50800"/>
            <a:lstStyle/>
            <a:p>
              <a:pPr algn="ctr">
                <a:lnSpc>
                  <a:spcPts val="2999"/>
                </a:lnSpc>
              </a:pPr>
            </a:p>
          </p:txBody>
        </p:sp>
      </p:grpSp>
      <p:sp>
        <p:nvSpPr>
          <p:cNvPr name="TextBox 17" id="17"/>
          <p:cNvSpPr txBox="true"/>
          <p:nvPr/>
        </p:nvSpPr>
        <p:spPr>
          <a:xfrm rot="0">
            <a:off x="9479568" y="6312139"/>
            <a:ext cx="2751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18" id="18"/>
          <p:cNvSpPr txBox="true"/>
          <p:nvPr/>
        </p:nvSpPr>
        <p:spPr>
          <a:xfrm rot="0">
            <a:off x="10131123"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5</a:t>
            </a:r>
          </a:p>
        </p:txBody>
      </p:sp>
      <p:grpSp>
        <p:nvGrpSpPr>
          <p:cNvPr name="Group 19" id="19"/>
          <p:cNvGrpSpPr/>
          <p:nvPr/>
        </p:nvGrpSpPr>
        <p:grpSpPr>
          <a:xfrm rot="0">
            <a:off x="10233099" y="6198973"/>
            <a:ext cx="1401294" cy="854347"/>
            <a:chOff x="0" y="0"/>
            <a:chExt cx="369065" cy="225013"/>
          </a:xfrm>
        </p:grpSpPr>
        <p:sp>
          <p:nvSpPr>
            <p:cNvPr name="Freeform 20" id="20"/>
            <p:cNvSpPr/>
            <p:nvPr/>
          </p:nvSpPr>
          <p:spPr>
            <a:xfrm flipH="false" flipV="false" rot="0">
              <a:off x="0" y="0"/>
              <a:ext cx="369065" cy="225013"/>
            </a:xfrm>
            <a:custGeom>
              <a:avLst/>
              <a:gdLst/>
              <a:ahLst/>
              <a:cxnLst/>
              <a:rect r="r" b="b" t="t" l="l"/>
              <a:pathLst>
                <a:path h="225013" w="369065">
                  <a:moveTo>
                    <a:pt x="0" y="0"/>
                  </a:moveTo>
                  <a:lnTo>
                    <a:pt x="369065" y="0"/>
                  </a:lnTo>
                  <a:lnTo>
                    <a:pt x="369065" y="225013"/>
                  </a:lnTo>
                  <a:lnTo>
                    <a:pt x="0" y="225013"/>
                  </a:lnTo>
                  <a:close/>
                </a:path>
              </a:pathLst>
            </a:custGeom>
            <a:solidFill>
              <a:srgbClr val="009745"/>
            </a:solidFill>
          </p:spPr>
        </p:sp>
        <p:sp>
          <p:nvSpPr>
            <p:cNvPr name="TextBox 21" id="21"/>
            <p:cNvSpPr txBox="true"/>
            <p:nvPr/>
          </p:nvSpPr>
          <p:spPr>
            <a:xfrm>
              <a:off x="0" y="9525"/>
              <a:ext cx="369065" cy="215488"/>
            </a:xfrm>
            <a:prstGeom prst="rect">
              <a:avLst/>
            </a:prstGeom>
          </p:spPr>
          <p:txBody>
            <a:bodyPr anchor="ctr" rtlCol="false" tIns="50800" lIns="50800" bIns="50800" rIns="50800"/>
            <a:lstStyle/>
            <a:p>
              <a:pPr algn="ctr">
                <a:lnSpc>
                  <a:spcPts val="2999"/>
                </a:lnSpc>
              </a:pPr>
            </a:p>
          </p:txBody>
        </p:sp>
      </p:grpSp>
      <p:sp>
        <p:nvSpPr>
          <p:cNvPr name="TextBox 22" id="22"/>
          <p:cNvSpPr txBox="true"/>
          <p:nvPr/>
        </p:nvSpPr>
        <p:spPr>
          <a:xfrm rot="0">
            <a:off x="1156176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9</a:t>
            </a:r>
          </a:p>
        </p:txBody>
      </p:sp>
      <p:sp>
        <p:nvSpPr>
          <p:cNvPr name="TextBox 23" id="23"/>
          <p:cNvSpPr txBox="true"/>
          <p:nvPr/>
        </p:nvSpPr>
        <p:spPr>
          <a:xfrm rot="0">
            <a:off x="10788639" y="6302614"/>
            <a:ext cx="290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621007" y="288300"/>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Freeform 3" id="3"/>
          <p:cNvSpPr/>
          <p:nvPr/>
        </p:nvSpPr>
        <p:spPr>
          <a:xfrm flipH="false" flipV="false" rot="0">
            <a:off x="9144000" y="3346325"/>
            <a:ext cx="10954014" cy="6769239"/>
          </a:xfrm>
          <a:custGeom>
            <a:avLst/>
            <a:gdLst/>
            <a:ahLst/>
            <a:cxnLst/>
            <a:rect r="r" b="b" t="t" l="l"/>
            <a:pathLst>
              <a:path h="6769239" w="10954014">
                <a:moveTo>
                  <a:pt x="0" y="0"/>
                </a:moveTo>
                <a:lnTo>
                  <a:pt x="10954014" y="0"/>
                </a:lnTo>
                <a:lnTo>
                  <a:pt x="10954014" y="6769238"/>
                </a:lnTo>
                <a:lnTo>
                  <a:pt x="0" y="6769238"/>
                </a:lnTo>
                <a:lnTo>
                  <a:pt x="0" y="0"/>
                </a:lnTo>
                <a:close/>
              </a:path>
            </a:pathLst>
          </a:custGeom>
          <a:blipFill>
            <a:blip r:embed="rId3"/>
            <a:stretch>
              <a:fillRect l="0" t="0" r="0" b="0"/>
            </a:stretch>
          </a:blipFill>
        </p:spPr>
      </p:sp>
      <p:sp>
        <p:nvSpPr>
          <p:cNvPr name="TextBox 4" id="4"/>
          <p:cNvSpPr txBox="true"/>
          <p:nvPr/>
        </p:nvSpPr>
        <p:spPr>
          <a:xfrm rot="0">
            <a:off x="522014" y="1302018"/>
            <a:ext cx="13095047" cy="1325265"/>
          </a:xfrm>
          <a:prstGeom prst="rect">
            <a:avLst/>
          </a:prstGeom>
        </p:spPr>
        <p:txBody>
          <a:bodyPr anchor="t" rtlCol="false" tIns="0" lIns="0" bIns="0" rIns="0">
            <a:spAutoFit/>
          </a:bodyPr>
          <a:lstStyle/>
          <a:p>
            <a:pPr algn="just">
              <a:lnSpc>
                <a:spcPts val="10421"/>
              </a:lnSpc>
            </a:pPr>
            <a:r>
              <a:rPr lang="en-US" sz="8684">
                <a:solidFill>
                  <a:srgbClr val="FFFFFF"/>
                </a:solidFill>
                <a:latin typeface="Poppins Medium Bold"/>
              </a:rPr>
              <a:t>CONCEITOS BÁSICOS</a:t>
            </a:r>
          </a:p>
        </p:txBody>
      </p:sp>
      <p:sp>
        <p:nvSpPr>
          <p:cNvPr name="TextBox 5" id="5"/>
          <p:cNvSpPr txBox="true"/>
          <p:nvPr/>
        </p:nvSpPr>
        <p:spPr>
          <a:xfrm rot="0">
            <a:off x="522014" y="3933704"/>
            <a:ext cx="9137939" cy="5605145"/>
          </a:xfrm>
          <a:prstGeom prst="rect">
            <a:avLst/>
          </a:prstGeom>
        </p:spPr>
        <p:txBody>
          <a:bodyPr anchor="t" rtlCol="false" tIns="0" lIns="0" bIns="0" rIns="0">
            <a:spAutoFit/>
          </a:bodyPr>
          <a:lstStyle/>
          <a:p>
            <a:pPr marL="690877" indent="-345439" lvl="1">
              <a:lnSpc>
                <a:spcPts val="4479"/>
              </a:lnSpc>
              <a:buFont typeface="Arial"/>
              <a:buChar char="•"/>
            </a:pPr>
            <a:r>
              <a:rPr lang="en-US" sz="3199">
                <a:solidFill>
                  <a:srgbClr val="FFFFFF"/>
                </a:solidFill>
                <a:latin typeface="Poppins Light"/>
              </a:rPr>
              <a:t>Programa ou conjunto de programas cuja função é gerenciar os recursos do sistema.</a:t>
            </a:r>
          </a:p>
          <a:p>
            <a:pPr>
              <a:lnSpc>
                <a:spcPts val="4479"/>
              </a:lnSpc>
            </a:pPr>
          </a:p>
          <a:p>
            <a:pPr marL="690877" indent="-345439" lvl="1">
              <a:lnSpc>
                <a:spcPts val="4479"/>
              </a:lnSpc>
              <a:buFont typeface="Arial"/>
              <a:buChar char="•"/>
            </a:pPr>
            <a:r>
              <a:rPr lang="en-US" sz="3199">
                <a:solidFill>
                  <a:srgbClr val="FFFFFF"/>
                </a:solidFill>
                <a:latin typeface="Poppins Light"/>
              </a:rPr>
              <a:t>Atua como uma camada intermediária entre o hardware e os programas executados nele.</a:t>
            </a:r>
          </a:p>
          <a:p>
            <a:pPr>
              <a:lnSpc>
                <a:spcPts val="4479"/>
              </a:lnSpc>
            </a:pPr>
          </a:p>
          <a:p>
            <a:pPr marL="690877" indent="-345439" lvl="1">
              <a:lnSpc>
                <a:spcPts val="4479"/>
              </a:lnSpc>
              <a:buFont typeface="Arial"/>
              <a:buChar char="•"/>
            </a:pPr>
            <a:r>
              <a:rPr lang="en-US" sz="3199">
                <a:solidFill>
                  <a:srgbClr val="FFFFFF"/>
                </a:solidFill>
                <a:latin typeface="Poppins Light"/>
              </a:rPr>
              <a:t>Gerencia os recursos de hardware e software de um computador.</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SHORTEST REMAINING TIME NEXT (SRTN)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892859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9" id="9"/>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1047788" cy="854347"/>
            <a:chOff x="0" y="0"/>
            <a:chExt cx="275961" cy="225013"/>
          </a:xfrm>
        </p:grpSpPr>
        <p:sp>
          <p:nvSpPr>
            <p:cNvPr name="Freeform 11" id="11"/>
            <p:cNvSpPr/>
            <p:nvPr/>
          </p:nvSpPr>
          <p:spPr>
            <a:xfrm flipH="false" flipV="false" rot="0">
              <a:off x="0" y="0"/>
              <a:ext cx="275961" cy="225013"/>
            </a:xfrm>
            <a:custGeom>
              <a:avLst/>
              <a:gdLst/>
              <a:ahLst/>
              <a:cxnLst/>
              <a:rect r="r" b="b" t="t" l="l"/>
              <a:pathLst>
                <a:path h="225013" w="275961">
                  <a:moveTo>
                    <a:pt x="0" y="0"/>
                  </a:moveTo>
                  <a:lnTo>
                    <a:pt x="275961" y="0"/>
                  </a:lnTo>
                  <a:lnTo>
                    <a:pt x="275961" y="225013"/>
                  </a:lnTo>
                  <a:lnTo>
                    <a:pt x="0" y="225013"/>
                  </a:lnTo>
                  <a:close/>
                </a:path>
              </a:pathLst>
            </a:custGeom>
            <a:solidFill>
              <a:srgbClr val="009745"/>
            </a:solidFill>
          </p:spPr>
        </p:sp>
        <p:sp>
          <p:nvSpPr>
            <p:cNvPr name="TextBox 12" id="12"/>
            <p:cNvSpPr txBox="true"/>
            <p:nvPr/>
          </p:nvSpPr>
          <p:spPr>
            <a:xfrm>
              <a:off x="0" y="9525"/>
              <a:ext cx="275961"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8332219" y="6302614"/>
            <a:ext cx="290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grpSp>
        <p:nvGrpSpPr>
          <p:cNvPr name="Group 14" id="14"/>
          <p:cNvGrpSpPr/>
          <p:nvPr/>
        </p:nvGrpSpPr>
        <p:grpSpPr>
          <a:xfrm rot="0">
            <a:off x="9001220" y="6198973"/>
            <a:ext cx="1231879" cy="854347"/>
            <a:chOff x="0" y="0"/>
            <a:chExt cx="324445" cy="225013"/>
          </a:xfrm>
        </p:grpSpPr>
        <p:sp>
          <p:nvSpPr>
            <p:cNvPr name="Freeform 15" id="15"/>
            <p:cNvSpPr/>
            <p:nvPr/>
          </p:nvSpPr>
          <p:spPr>
            <a:xfrm flipH="false" flipV="false" rot="0">
              <a:off x="0" y="0"/>
              <a:ext cx="324445" cy="225013"/>
            </a:xfrm>
            <a:custGeom>
              <a:avLst/>
              <a:gdLst/>
              <a:ahLst/>
              <a:cxnLst/>
              <a:rect r="r" b="b" t="t" l="l"/>
              <a:pathLst>
                <a:path h="225013" w="324445">
                  <a:moveTo>
                    <a:pt x="0" y="0"/>
                  </a:moveTo>
                  <a:lnTo>
                    <a:pt x="324445" y="0"/>
                  </a:lnTo>
                  <a:lnTo>
                    <a:pt x="324445" y="225013"/>
                  </a:lnTo>
                  <a:lnTo>
                    <a:pt x="0" y="225013"/>
                  </a:lnTo>
                  <a:close/>
                </a:path>
              </a:pathLst>
            </a:custGeom>
            <a:solidFill>
              <a:srgbClr val="FF0000"/>
            </a:solidFill>
          </p:spPr>
        </p:sp>
        <p:sp>
          <p:nvSpPr>
            <p:cNvPr name="TextBox 16" id="16"/>
            <p:cNvSpPr txBox="true"/>
            <p:nvPr/>
          </p:nvSpPr>
          <p:spPr>
            <a:xfrm>
              <a:off x="0" y="9525"/>
              <a:ext cx="324445" cy="215488"/>
            </a:xfrm>
            <a:prstGeom prst="rect">
              <a:avLst/>
            </a:prstGeom>
          </p:spPr>
          <p:txBody>
            <a:bodyPr anchor="ctr" rtlCol="false" tIns="50800" lIns="50800" bIns="50800" rIns="50800"/>
            <a:lstStyle/>
            <a:p>
              <a:pPr algn="ctr">
                <a:lnSpc>
                  <a:spcPts val="2999"/>
                </a:lnSpc>
              </a:pPr>
            </a:p>
          </p:txBody>
        </p:sp>
      </p:grpSp>
      <p:sp>
        <p:nvSpPr>
          <p:cNvPr name="TextBox 17" id="17"/>
          <p:cNvSpPr txBox="true"/>
          <p:nvPr/>
        </p:nvSpPr>
        <p:spPr>
          <a:xfrm rot="0">
            <a:off x="9479568" y="6312139"/>
            <a:ext cx="2751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18" id="18"/>
          <p:cNvSpPr txBox="true"/>
          <p:nvPr/>
        </p:nvSpPr>
        <p:spPr>
          <a:xfrm rot="0">
            <a:off x="10131123"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5</a:t>
            </a:r>
          </a:p>
        </p:txBody>
      </p:sp>
      <p:grpSp>
        <p:nvGrpSpPr>
          <p:cNvPr name="Group 19" id="19"/>
          <p:cNvGrpSpPr/>
          <p:nvPr/>
        </p:nvGrpSpPr>
        <p:grpSpPr>
          <a:xfrm rot="0">
            <a:off x="10233099" y="6198973"/>
            <a:ext cx="1401294" cy="854347"/>
            <a:chOff x="0" y="0"/>
            <a:chExt cx="369065" cy="225013"/>
          </a:xfrm>
        </p:grpSpPr>
        <p:sp>
          <p:nvSpPr>
            <p:cNvPr name="Freeform 20" id="20"/>
            <p:cNvSpPr/>
            <p:nvPr/>
          </p:nvSpPr>
          <p:spPr>
            <a:xfrm flipH="false" flipV="false" rot="0">
              <a:off x="0" y="0"/>
              <a:ext cx="369065" cy="225013"/>
            </a:xfrm>
            <a:custGeom>
              <a:avLst/>
              <a:gdLst/>
              <a:ahLst/>
              <a:cxnLst/>
              <a:rect r="r" b="b" t="t" l="l"/>
              <a:pathLst>
                <a:path h="225013" w="369065">
                  <a:moveTo>
                    <a:pt x="0" y="0"/>
                  </a:moveTo>
                  <a:lnTo>
                    <a:pt x="369065" y="0"/>
                  </a:lnTo>
                  <a:lnTo>
                    <a:pt x="369065" y="225013"/>
                  </a:lnTo>
                  <a:lnTo>
                    <a:pt x="0" y="225013"/>
                  </a:lnTo>
                  <a:close/>
                </a:path>
              </a:pathLst>
            </a:custGeom>
            <a:solidFill>
              <a:srgbClr val="009745"/>
            </a:solidFill>
          </p:spPr>
        </p:sp>
        <p:sp>
          <p:nvSpPr>
            <p:cNvPr name="TextBox 21" id="21"/>
            <p:cNvSpPr txBox="true"/>
            <p:nvPr/>
          </p:nvSpPr>
          <p:spPr>
            <a:xfrm>
              <a:off x="0" y="9525"/>
              <a:ext cx="369065" cy="215488"/>
            </a:xfrm>
            <a:prstGeom prst="rect">
              <a:avLst/>
            </a:prstGeom>
          </p:spPr>
          <p:txBody>
            <a:bodyPr anchor="ctr" rtlCol="false" tIns="50800" lIns="50800" bIns="50800" rIns="50800"/>
            <a:lstStyle/>
            <a:p>
              <a:pPr algn="ctr">
                <a:lnSpc>
                  <a:spcPts val="2999"/>
                </a:lnSpc>
              </a:pPr>
            </a:p>
          </p:txBody>
        </p:sp>
      </p:grpSp>
      <p:sp>
        <p:nvSpPr>
          <p:cNvPr name="TextBox 22" id="22"/>
          <p:cNvSpPr txBox="true"/>
          <p:nvPr/>
        </p:nvSpPr>
        <p:spPr>
          <a:xfrm rot="0">
            <a:off x="1156176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9</a:t>
            </a:r>
          </a:p>
        </p:txBody>
      </p:sp>
      <p:sp>
        <p:nvSpPr>
          <p:cNvPr name="TextBox 23" id="23"/>
          <p:cNvSpPr txBox="true"/>
          <p:nvPr/>
        </p:nvSpPr>
        <p:spPr>
          <a:xfrm rot="0">
            <a:off x="10788639" y="6302614"/>
            <a:ext cx="290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grpSp>
        <p:nvGrpSpPr>
          <p:cNvPr name="Group 24" id="24"/>
          <p:cNvGrpSpPr/>
          <p:nvPr/>
        </p:nvGrpSpPr>
        <p:grpSpPr>
          <a:xfrm rot="0">
            <a:off x="11634394" y="6198973"/>
            <a:ext cx="3016485" cy="854347"/>
            <a:chOff x="0" y="0"/>
            <a:chExt cx="794465" cy="225013"/>
          </a:xfrm>
        </p:grpSpPr>
        <p:sp>
          <p:nvSpPr>
            <p:cNvPr name="Freeform 25" id="25"/>
            <p:cNvSpPr/>
            <p:nvPr/>
          </p:nvSpPr>
          <p:spPr>
            <a:xfrm flipH="false" flipV="false" rot="0">
              <a:off x="0" y="0"/>
              <a:ext cx="794465" cy="225013"/>
            </a:xfrm>
            <a:custGeom>
              <a:avLst/>
              <a:gdLst/>
              <a:ahLst/>
              <a:cxnLst/>
              <a:rect r="r" b="b" t="t" l="l"/>
              <a:pathLst>
                <a:path h="225013" w="794465">
                  <a:moveTo>
                    <a:pt x="0" y="0"/>
                  </a:moveTo>
                  <a:lnTo>
                    <a:pt x="794465" y="0"/>
                  </a:lnTo>
                  <a:lnTo>
                    <a:pt x="794465" y="225013"/>
                  </a:lnTo>
                  <a:lnTo>
                    <a:pt x="0" y="225013"/>
                  </a:lnTo>
                  <a:close/>
                </a:path>
              </a:pathLst>
            </a:custGeom>
            <a:solidFill>
              <a:srgbClr val="3A71D6"/>
            </a:solidFill>
          </p:spPr>
        </p:sp>
        <p:sp>
          <p:nvSpPr>
            <p:cNvPr name="TextBox 26" id="26"/>
            <p:cNvSpPr txBox="true"/>
            <p:nvPr/>
          </p:nvSpPr>
          <p:spPr>
            <a:xfrm>
              <a:off x="0" y="9525"/>
              <a:ext cx="794465" cy="215488"/>
            </a:xfrm>
            <a:prstGeom prst="rect">
              <a:avLst/>
            </a:prstGeom>
          </p:spPr>
          <p:txBody>
            <a:bodyPr anchor="ctr" rtlCol="false" tIns="50800" lIns="50800" bIns="50800" rIns="50800"/>
            <a:lstStyle/>
            <a:p>
              <a:pPr algn="ctr">
                <a:lnSpc>
                  <a:spcPts val="2999"/>
                </a:lnSpc>
              </a:pPr>
            </a:p>
          </p:txBody>
        </p:sp>
      </p:grpSp>
      <p:sp>
        <p:nvSpPr>
          <p:cNvPr name="TextBox 27" id="27"/>
          <p:cNvSpPr txBox="true"/>
          <p:nvPr/>
        </p:nvSpPr>
        <p:spPr>
          <a:xfrm rot="0">
            <a:off x="12993659" y="628356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28" id="28"/>
          <p:cNvSpPr txBox="true"/>
          <p:nvPr/>
        </p:nvSpPr>
        <p:spPr>
          <a:xfrm rot="0">
            <a:off x="14505623" y="7043795"/>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18</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385645" y="3841289"/>
            <a:ext cx="6167680" cy="2604423"/>
            <a:chOff x="0" y="0"/>
            <a:chExt cx="8223573" cy="3472564"/>
          </a:xfrm>
        </p:grpSpPr>
        <p:sp>
          <p:nvSpPr>
            <p:cNvPr name="TextBox 3" id="3"/>
            <p:cNvSpPr txBox="true"/>
            <p:nvPr/>
          </p:nvSpPr>
          <p:spPr>
            <a:xfrm rot="0">
              <a:off x="0" y="3463039"/>
              <a:ext cx="8223573" cy="619125"/>
            </a:xfrm>
            <a:prstGeom prst="rect">
              <a:avLst/>
            </a:prstGeom>
          </p:spPr>
          <p:txBody>
            <a:bodyPr anchor="t" rtlCol="false" tIns="0" lIns="0" bIns="0" rIns="0">
              <a:spAutoFit/>
            </a:bodyPr>
            <a:lstStyle/>
            <a:p>
              <a:pPr>
                <a:lnSpc>
                  <a:spcPts val="3600"/>
                </a:lnSpc>
              </a:pPr>
            </a:p>
          </p:txBody>
        </p:sp>
        <p:sp>
          <p:nvSpPr>
            <p:cNvPr name="TextBox 4" id="4"/>
            <p:cNvSpPr txBox="true"/>
            <p:nvPr/>
          </p:nvSpPr>
          <p:spPr>
            <a:xfrm rot="0">
              <a:off x="0" y="0"/>
              <a:ext cx="8223573"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a:t>
              </a:r>
            </a:p>
          </p:txBody>
        </p:sp>
      </p:grpSp>
      <p:grpSp>
        <p:nvGrpSpPr>
          <p:cNvPr name="Group 5" id="5"/>
          <p:cNvGrpSpPr/>
          <p:nvPr/>
        </p:nvGrpSpPr>
        <p:grpSpPr>
          <a:xfrm rot="0">
            <a:off x="10732343" y="2283067"/>
            <a:ext cx="6302836" cy="1827580"/>
            <a:chOff x="0" y="0"/>
            <a:chExt cx="8403782" cy="2436774"/>
          </a:xfrm>
        </p:grpSpPr>
        <p:sp>
          <p:nvSpPr>
            <p:cNvPr name="TextBox 6" id="6"/>
            <p:cNvSpPr txBox="true"/>
            <p:nvPr/>
          </p:nvSpPr>
          <p:spPr>
            <a:xfrm rot="0">
              <a:off x="0" y="-9525"/>
              <a:ext cx="8403782" cy="1838325"/>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FFFFFF"/>
                  </a:solidFill>
                  <a:latin typeface="Poppins Medium"/>
                </a:rPr>
                <a:t>VISAM A DIVISÃO DO TEMPO DE PROCESSAMENTO ENTRE DIVERSOS USUÁRIOS</a:t>
              </a:r>
            </a:p>
          </p:txBody>
        </p:sp>
        <p:sp>
          <p:nvSpPr>
            <p:cNvPr name="TextBox 7" id="7"/>
            <p:cNvSpPr txBox="true"/>
            <p:nvPr/>
          </p:nvSpPr>
          <p:spPr>
            <a:xfrm rot="0">
              <a:off x="0" y="1996507"/>
              <a:ext cx="8403782" cy="440267"/>
            </a:xfrm>
            <a:prstGeom prst="rect">
              <a:avLst/>
            </a:prstGeom>
          </p:spPr>
          <p:txBody>
            <a:bodyPr anchor="t" rtlCol="false" tIns="0" lIns="0" bIns="0" rIns="0">
              <a:spAutoFit/>
            </a:bodyPr>
            <a:lstStyle/>
            <a:p>
              <a:pPr>
                <a:lnSpc>
                  <a:spcPts val="2800"/>
                </a:lnSpc>
              </a:pPr>
            </a:p>
          </p:txBody>
        </p:sp>
      </p:grpSp>
      <p:sp>
        <p:nvSpPr>
          <p:cNvPr name="AutoShape 8" id="8"/>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grpSp>
        <p:nvGrpSpPr>
          <p:cNvPr name="Group 9" id="9"/>
          <p:cNvGrpSpPr/>
          <p:nvPr/>
        </p:nvGrpSpPr>
        <p:grpSpPr>
          <a:xfrm rot="0">
            <a:off x="10732343" y="5091058"/>
            <a:ext cx="6302836" cy="1017955"/>
            <a:chOff x="0" y="0"/>
            <a:chExt cx="8403782" cy="1357274"/>
          </a:xfrm>
        </p:grpSpPr>
        <p:sp>
          <p:nvSpPr>
            <p:cNvPr name="TextBox 10" id="10"/>
            <p:cNvSpPr txBox="true"/>
            <p:nvPr/>
          </p:nvSpPr>
          <p:spPr>
            <a:xfrm rot="0">
              <a:off x="0" y="-9525"/>
              <a:ext cx="8403782" cy="1228725"/>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FFFFFF"/>
                  </a:solidFill>
                  <a:latin typeface="Poppins Medium"/>
                </a:rPr>
                <a:t>INTERAÇÃO DIRETA DO USUÁRIO COM O SISTEMA</a:t>
              </a:r>
            </a:p>
          </p:txBody>
        </p:sp>
        <p:sp>
          <p:nvSpPr>
            <p:cNvPr name="TextBox 11" id="11"/>
            <p:cNvSpPr txBox="true"/>
            <p:nvPr/>
          </p:nvSpPr>
          <p:spPr>
            <a:xfrm rot="0">
              <a:off x="0" y="1386907"/>
              <a:ext cx="8403782" cy="440267"/>
            </a:xfrm>
            <a:prstGeom prst="rect">
              <a:avLst/>
            </a:prstGeom>
          </p:spPr>
          <p:txBody>
            <a:bodyPr anchor="t" rtlCol="false" tIns="0" lIns="0" bIns="0" rIns="0">
              <a:spAutoFit/>
            </a:bodyPr>
            <a:lstStyle/>
            <a:p>
              <a:pPr>
                <a:lnSpc>
                  <a:spcPts val="2800"/>
                </a:lnSpc>
              </a:pPr>
            </a:p>
          </p:txBody>
        </p:sp>
      </p:grpSp>
      <p:grpSp>
        <p:nvGrpSpPr>
          <p:cNvPr name="Group 12" id="12"/>
          <p:cNvGrpSpPr/>
          <p:nvPr/>
        </p:nvGrpSpPr>
        <p:grpSpPr>
          <a:xfrm rot="0">
            <a:off x="10732343" y="7089424"/>
            <a:ext cx="6302836" cy="1827580"/>
            <a:chOff x="0" y="0"/>
            <a:chExt cx="8403782" cy="2436774"/>
          </a:xfrm>
        </p:grpSpPr>
        <p:sp>
          <p:nvSpPr>
            <p:cNvPr name="TextBox 13" id="13"/>
            <p:cNvSpPr txBox="true"/>
            <p:nvPr/>
          </p:nvSpPr>
          <p:spPr>
            <a:xfrm rot="0">
              <a:off x="0" y="-9525"/>
              <a:ext cx="8403782" cy="1838325"/>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FFFFFF"/>
                  </a:solidFill>
                  <a:latin typeface="Poppins Medium"/>
                </a:rPr>
                <a:t>SENSAÇÃO DO SISTEMA INTEIRAMENTE DEDICADO AO USUÁRIO</a:t>
              </a:r>
            </a:p>
          </p:txBody>
        </p:sp>
        <p:sp>
          <p:nvSpPr>
            <p:cNvPr name="TextBox 14" id="14"/>
            <p:cNvSpPr txBox="true"/>
            <p:nvPr/>
          </p:nvSpPr>
          <p:spPr>
            <a:xfrm rot="0">
              <a:off x="0" y="1996507"/>
              <a:ext cx="8403782" cy="440267"/>
            </a:xfrm>
            <a:prstGeom prst="rect">
              <a:avLst/>
            </a:prstGeom>
          </p:spPr>
          <p:txBody>
            <a:bodyPr anchor="t" rtlCol="false" tIns="0" lIns="0" bIns="0" rIns="0">
              <a:spAutoFit/>
            </a:bodyPr>
            <a:lstStyle/>
            <a:p>
              <a:pPr>
                <a:lnSpc>
                  <a:spcPts val="2800"/>
                </a:lnSpc>
              </a:pP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098108"/>
            <a:ext cx="9173675" cy="5160192"/>
          </a:xfrm>
          <a:custGeom>
            <a:avLst/>
            <a:gdLst/>
            <a:ahLst/>
            <a:cxnLst/>
            <a:rect r="r" b="b" t="t" l="l"/>
            <a:pathLst>
              <a:path h="5160192" w="9173675">
                <a:moveTo>
                  <a:pt x="0" y="0"/>
                </a:moveTo>
                <a:lnTo>
                  <a:pt x="9173675" y="0"/>
                </a:lnTo>
                <a:lnTo>
                  <a:pt x="9173675" y="5160192"/>
                </a:lnTo>
                <a:lnTo>
                  <a:pt x="0" y="5160192"/>
                </a:lnTo>
                <a:lnTo>
                  <a:pt x="0" y="0"/>
                </a:lnTo>
                <a:close/>
              </a:path>
            </a:pathLst>
          </a:custGeom>
          <a:blipFill>
            <a:blip r:embed="rId2"/>
            <a:stretch>
              <a:fillRect l="0" t="0" r="0" b="0"/>
            </a:stretch>
          </a:blipFill>
        </p:spPr>
      </p:sp>
      <p:grpSp>
        <p:nvGrpSpPr>
          <p:cNvPr name="Group 3" id="3"/>
          <p:cNvGrpSpPr/>
          <p:nvPr/>
        </p:nvGrpSpPr>
        <p:grpSpPr>
          <a:xfrm rot="0">
            <a:off x="1291768" y="1619911"/>
            <a:ext cx="14835430" cy="2013873"/>
            <a:chOff x="0" y="0"/>
            <a:chExt cx="19780573" cy="2685164"/>
          </a:xfrm>
        </p:grpSpPr>
        <p:sp>
          <p:nvSpPr>
            <p:cNvPr name="TextBox 4" id="4"/>
            <p:cNvSpPr txBox="true"/>
            <p:nvPr/>
          </p:nvSpPr>
          <p:spPr>
            <a:xfrm rot="0">
              <a:off x="0" y="2066039"/>
              <a:ext cx="19780573" cy="619125"/>
            </a:xfrm>
            <a:prstGeom prst="rect">
              <a:avLst/>
            </a:prstGeom>
          </p:spPr>
          <p:txBody>
            <a:bodyPr anchor="t" rtlCol="false" tIns="0" lIns="0" bIns="0" rIns="0">
              <a:spAutoFit/>
            </a:bodyPr>
            <a:lstStyle/>
            <a:p>
              <a:pPr>
                <a:lnSpc>
                  <a:spcPts val="3600"/>
                </a:lnSpc>
              </a:pPr>
            </a:p>
          </p:txBody>
        </p:sp>
        <p:sp>
          <p:nvSpPr>
            <p:cNvPr name="TextBox 5" id="5"/>
            <p:cNvSpPr txBox="true"/>
            <p:nvPr/>
          </p:nvSpPr>
          <p:spPr>
            <a:xfrm rot="0">
              <a:off x="0" y="-9525"/>
              <a:ext cx="19780573" cy="1635125"/>
            </a:xfrm>
            <a:prstGeom prst="rect">
              <a:avLst/>
            </a:prstGeom>
          </p:spPr>
          <p:txBody>
            <a:bodyPr anchor="t" rtlCol="false" tIns="0" lIns="0" bIns="0" rIns="0">
              <a:spAutoFit/>
            </a:bodyPr>
            <a:lstStyle/>
            <a:p>
              <a:pPr>
                <a:lnSpc>
                  <a:spcPts val="9600"/>
                </a:lnSpc>
              </a:pPr>
              <a:r>
                <a:rPr lang="en-US" sz="8000">
                  <a:solidFill>
                    <a:srgbClr val="FFFFFF"/>
                  </a:solidFill>
                  <a:latin typeface="Poppins Medium Bold"/>
                </a:rPr>
                <a:t>SISTEMAS INTERATIVOS</a:t>
              </a:r>
            </a:p>
          </p:txBody>
        </p:sp>
      </p:grpSp>
      <p:graphicFrame>
        <p:nvGraphicFramePr>
          <p:cNvPr name="Table 6" id="6"/>
          <p:cNvGraphicFramePr>
            <a:graphicFrameLocks noGrp="true"/>
          </p:cNvGraphicFramePr>
          <p:nvPr/>
        </p:nvGraphicFramePr>
        <p:xfrm>
          <a:off x="10732343" y="4134662"/>
          <a:ext cx="6526957" cy="2581275"/>
        </p:xfrm>
        <a:graphic>
          <a:graphicData uri="http://schemas.openxmlformats.org/drawingml/2006/table">
            <a:tbl>
              <a:tblPr/>
              <a:tblGrid>
                <a:gridCol w="5826687"/>
              </a:tblGrid>
              <a:tr h="704850">
                <a:tc>
                  <a:txBody>
                    <a:bodyPr anchor="t" rtlCol="false"/>
                    <a:lstStyle/>
                    <a:p>
                      <a:pPr algn="l">
                        <a:lnSpc>
                          <a:spcPts val="3600"/>
                        </a:lnSpc>
                        <a:defRPr/>
                      </a:pPr>
                      <a:r>
                        <a:rPr lang="en-US" sz="3000">
                          <a:solidFill>
                            <a:srgbClr val="FFFFFF"/>
                          </a:solidFill>
                          <a:latin typeface="Poppins Medium"/>
                        </a:rPr>
                        <a:t>VANTAGENS</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876425">
                <a:tc>
                  <a:txBody>
                    <a:bodyPr anchor="t" rtlCol="false"/>
                    <a:lstStyle/>
                    <a:p>
                      <a:pPr algn="l" marL="431799" indent="-215899" lvl="1">
                        <a:lnSpc>
                          <a:spcPts val="2799"/>
                        </a:lnSpc>
                        <a:buFont typeface="Arial"/>
                        <a:buChar char="•"/>
                        <a:defRPr/>
                      </a:pPr>
                      <a:r>
                        <a:rPr lang="en-US" sz="1999">
                          <a:solidFill>
                            <a:srgbClr val="FFFFFF"/>
                          </a:solidFill>
                          <a:latin typeface="Poppins Light"/>
                        </a:rPr>
                        <a:t>Permite a execução de diversos programas a partir da divisão de tempo do processador em pequenos intervalos</a:t>
                      </a:r>
                      <a:endParaRPr lang="en-US" sz="1100"/>
                    </a:p>
                    <a:p>
                      <a:pPr marL="431799" indent="-215899" lvl="1">
                        <a:lnSpc>
                          <a:spcPts val="2799"/>
                        </a:lnSpc>
                        <a:buFont typeface="Arial"/>
                        <a:buChar char="•"/>
                      </a:pPr>
                      <a:r>
                        <a:rPr lang="en-US" sz="1999">
                          <a:solidFill>
                            <a:srgbClr val="FFFFFF"/>
                          </a:solidFill>
                          <a:latin typeface="Poppins Light"/>
                        </a:rPr>
                        <a:t>Interação do usuário com o sistema enquanto os processos executam</a:t>
                      </a:r>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aphicFrame>
        <p:nvGraphicFramePr>
          <p:cNvPr name="Table 7" id="7"/>
          <p:cNvGraphicFramePr>
            <a:graphicFrameLocks noGrp="true"/>
          </p:cNvGraphicFramePr>
          <p:nvPr/>
        </p:nvGraphicFramePr>
        <p:xfrm>
          <a:off x="10732365" y="6956448"/>
          <a:ext cx="6526957" cy="1876425"/>
        </p:xfrm>
        <a:graphic>
          <a:graphicData uri="http://schemas.openxmlformats.org/drawingml/2006/table">
            <a:tbl>
              <a:tblPr/>
              <a:tblGrid>
                <a:gridCol w="5826687"/>
              </a:tblGrid>
              <a:tr h="704850">
                <a:tc>
                  <a:txBody>
                    <a:bodyPr anchor="t" rtlCol="false"/>
                    <a:lstStyle/>
                    <a:p>
                      <a:pPr algn="l">
                        <a:lnSpc>
                          <a:spcPts val="3600"/>
                        </a:lnSpc>
                        <a:defRPr/>
                      </a:pPr>
                      <a:r>
                        <a:rPr lang="en-US" sz="3000">
                          <a:solidFill>
                            <a:srgbClr val="FFFFFF"/>
                          </a:solidFill>
                          <a:latin typeface="Poppins Medium"/>
                        </a:rPr>
                        <a:t>DESVANTAGENS</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171575">
                <a:tc>
                  <a:txBody>
                    <a:bodyPr anchor="t" rtlCol="false"/>
                    <a:lstStyle/>
                    <a:p>
                      <a:pPr algn="l" marL="431799" indent="-215899" lvl="1">
                        <a:lnSpc>
                          <a:spcPts val="2799"/>
                        </a:lnSpc>
                        <a:buFont typeface="Arial"/>
                        <a:buChar char="•"/>
                        <a:defRPr/>
                      </a:pPr>
                      <a:r>
                        <a:rPr lang="en-US" sz="1999">
                          <a:solidFill>
                            <a:srgbClr val="FFFFFF"/>
                          </a:solidFill>
                          <a:latin typeface="Poppins Light"/>
                        </a:rPr>
                        <a:t>Maior sobrecarga em relação a outros S.O, pois necessita de agendamento, alternância de contexto e suporte a vários usuários.</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Tree>
  </p:cSld>
  <p:clrMapOvr>
    <a:masterClrMapping/>
  </p:clrMapOvr>
</p:sld>
</file>

<file path=ppt/slides/slide43.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385645" y="3841289"/>
            <a:ext cx="6783887" cy="3661698"/>
            <a:chOff x="0" y="0"/>
            <a:chExt cx="9045183" cy="4882264"/>
          </a:xfrm>
        </p:grpSpPr>
        <p:sp>
          <p:nvSpPr>
            <p:cNvPr name="TextBox 3" id="3"/>
            <p:cNvSpPr txBox="true"/>
            <p:nvPr/>
          </p:nvSpPr>
          <p:spPr>
            <a:xfrm rot="0">
              <a:off x="0" y="4872739"/>
              <a:ext cx="9045183" cy="619125"/>
            </a:xfrm>
            <a:prstGeom prst="rect">
              <a:avLst/>
            </a:prstGeom>
          </p:spPr>
          <p:txBody>
            <a:bodyPr anchor="t" rtlCol="false" tIns="0" lIns="0" bIns="0" rIns="0">
              <a:spAutoFit/>
            </a:bodyPr>
            <a:lstStyle/>
            <a:p>
              <a:pPr>
                <a:lnSpc>
                  <a:spcPts val="3600"/>
                </a:lnSpc>
              </a:pPr>
            </a:p>
          </p:txBody>
        </p:sp>
        <p:sp>
          <p:nvSpPr>
            <p:cNvPr name="TextBox 4" id="4"/>
            <p:cNvSpPr txBox="true"/>
            <p:nvPr/>
          </p:nvSpPr>
          <p:spPr>
            <a:xfrm rot="0">
              <a:off x="0" y="0"/>
              <a:ext cx="9045183" cy="42291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grpSp>
      <p:grpSp>
        <p:nvGrpSpPr>
          <p:cNvPr name="Group 5" id="5"/>
          <p:cNvGrpSpPr/>
          <p:nvPr/>
        </p:nvGrpSpPr>
        <p:grpSpPr>
          <a:xfrm rot="0">
            <a:off x="10732343" y="2283067"/>
            <a:ext cx="6302836" cy="2284780"/>
            <a:chOff x="0" y="0"/>
            <a:chExt cx="8403782" cy="3046374"/>
          </a:xfrm>
        </p:grpSpPr>
        <p:sp>
          <p:nvSpPr>
            <p:cNvPr name="TextBox 6" id="6"/>
            <p:cNvSpPr txBox="true"/>
            <p:nvPr/>
          </p:nvSpPr>
          <p:spPr>
            <a:xfrm rot="0">
              <a:off x="0" y="-9525"/>
              <a:ext cx="8403782" cy="2447925"/>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FFFFFF"/>
                  </a:solidFill>
                  <a:latin typeface="Poppins Medium"/>
                </a:rPr>
                <a:t>CADA PROCESSO RECEBE UMA QUANTIDADE DE TEMPO FIXO PARA USAR A CPU CHAMADO DE QUANTUM</a:t>
              </a:r>
            </a:p>
          </p:txBody>
        </p:sp>
        <p:sp>
          <p:nvSpPr>
            <p:cNvPr name="TextBox 7" id="7"/>
            <p:cNvSpPr txBox="true"/>
            <p:nvPr/>
          </p:nvSpPr>
          <p:spPr>
            <a:xfrm rot="0">
              <a:off x="0" y="2606107"/>
              <a:ext cx="8403782" cy="440267"/>
            </a:xfrm>
            <a:prstGeom prst="rect">
              <a:avLst/>
            </a:prstGeom>
          </p:spPr>
          <p:txBody>
            <a:bodyPr anchor="t" rtlCol="false" tIns="0" lIns="0" bIns="0" rIns="0">
              <a:spAutoFit/>
            </a:bodyPr>
            <a:lstStyle/>
            <a:p>
              <a:pPr>
                <a:lnSpc>
                  <a:spcPts val="2800"/>
                </a:lnSpc>
              </a:pPr>
            </a:p>
          </p:txBody>
        </p:sp>
      </p:grpSp>
      <p:sp>
        <p:nvSpPr>
          <p:cNvPr name="AutoShape 8" id="8"/>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grpSp>
        <p:nvGrpSpPr>
          <p:cNvPr name="Group 9" id="9"/>
          <p:cNvGrpSpPr/>
          <p:nvPr/>
        </p:nvGrpSpPr>
        <p:grpSpPr>
          <a:xfrm rot="0">
            <a:off x="10732343" y="5091058"/>
            <a:ext cx="6302836" cy="560755"/>
            <a:chOff x="0" y="0"/>
            <a:chExt cx="8403782" cy="747674"/>
          </a:xfrm>
        </p:grpSpPr>
        <p:sp>
          <p:nvSpPr>
            <p:cNvPr name="TextBox 10" id="10"/>
            <p:cNvSpPr txBox="true"/>
            <p:nvPr/>
          </p:nvSpPr>
          <p:spPr>
            <a:xfrm rot="0">
              <a:off x="0" y="-9525"/>
              <a:ext cx="8403782" cy="619125"/>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FFFFFF"/>
                  </a:solidFill>
                  <a:latin typeface="Poppins Medium"/>
                </a:rPr>
                <a:t>PREEMPTIVO</a:t>
              </a:r>
            </a:p>
          </p:txBody>
        </p:sp>
        <p:sp>
          <p:nvSpPr>
            <p:cNvPr name="TextBox 11" id="11"/>
            <p:cNvSpPr txBox="true"/>
            <p:nvPr/>
          </p:nvSpPr>
          <p:spPr>
            <a:xfrm rot="0">
              <a:off x="0" y="777307"/>
              <a:ext cx="8403782" cy="440267"/>
            </a:xfrm>
            <a:prstGeom prst="rect">
              <a:avLst/>
            </a:prstGeom>
          </p:spPr>
          <p:txBody>
            <a:bodyPr anchor="t" rtlCol="false" tIns="0" lIns="0" bIns="0" rIns="0">
              <a:spAutoFit/>
            </a:bodyPr>
            <a:lstStyle/>
            <a:p>
              <a:pPr>
                <a:lnSpc>
                  <a:spcPts val="2800"/>
                </a:lnSpc>
              </a:pPr>
            </a:p>
          </p:txBody>
        </p:sp>
      </p:grpSp>
      <p:grpSp>
        <p:nvGrpSpPr>
          <p:cNvPr name="Group 12" id="12"/>
          <p:cNvGrpSpPr/>
          <p:nvPr/>
        </p:nvGrpSpPr>
        <p:grpSpPr>
          <a:xfrm rot="0">
            <a:off x="10732343" y="7089424"/>
            <a:ext cx="6302836" cy="1370380"/>
            <a:chOff x="0" y="0"/>
            <a:chExt cx="8403782" cy="1827174"/>
          </a:xfrm>
        </p:grpSpPr>
        <p:sp>
          <p:nvSpPr>
            <p:cNvPr name="TextBox 13" id="13"/>
            <p:cNvSpPr txBox="true"/>
            <p:nvPr/>
          </p:nvSpPr>
          <p:spPr>
            <a:xfrm rot="0">
              <a:off x="0" y="-9525"/>
              <a:ext cx="8403782" cy="1228725"/>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FFFFFF"/>
                  </a:solidFill>
                  <a:latin typeface="Poppins Medium"/>
                </a:rPr>
                <a:t>POSSUI BOM TEMPO DE  RESPOSTA</a:t>
              </a:r>
            </a:p>
          </p:txBody>
        </p:sp>
        <p:sp>
          <p:nvSpPr>
            <p:cNvPr name="TextBox 14" id="14"/>
            <p:cNvSpPr txBox="true"/>
            <p:nvPr/>
          </p:nvSpPr>
          <p:spPr>
            <a:xfrm rot="0">
              <a:off x="0" y="1386907"/>
              <a:ext cx="8403782" cy="440267"/>
            </a:xfrm>
            <a:prstGeom prst="rect">
              <a:avLst/>
            </a:prstGeom>
          </p:spPr>
          <p:txBody>
            <a:bodyPr anchor="t" rtlCol="false" tIns="0" lIns="0" bIns="0" rIns="0">
              <a:spAutoFit/>
            </a:bodyPr>
            <a:lstStyle/>
            <a:p>
              <a:pPr>
                <a:lnSpc>
                  <a:spcPts val="2800"/>
                </a:lnSpc>
              </a:pPr>
            </a:p>
          </p:txBody>
        </p:sp>
      </p:grpSp>
    </p:spTree>
  </p:cSld>
  <p:clrMapOvr>
    <a:masterClrMapping/>
  </p:clrMapOvr>
</p:sld>
</file>

<file path=ppt/slides/slide44.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211580"/>
            <a:ext cx="14811170" cy="6458961"/>
            <a:chOff x="0" y="0"/>
            <a:chExt cx="19748227" cy="8611947"/>
          </a:xfrm>
        </p:grpSpPr>
        <p:sp>
          <p:nvSpPr>
            <p:cNvPr name="TextBox 3" id="3"/>
            <p:cNvSpPr txBox="true"/>
            <p:nvPr/>
          </p:nvSpPr>
          <p:spPr>
            <a:xfrm rot="0">
              <a:off x="0" y="4587529"/>
              <a:ext cx="19748227" cy="3931709"/>
            </a:xfrm>
            <a:prstGeom prst="rect">
              <a:avLst/>
            </a:prstGeom>
          </p:spPr>
          <p:txBody>
            <a:bodyPr anchor="t" rtlCol="false" tIns="0" lIns="0" bIns="0" rIns="0">
              <a:spAutoFit/>
            </a:bodyPr>
            <a:lstStyle/>
            <a:p>
              <a:pPr marL="653095" indent="-326548" lvl="1">
                <a:lnSpc>
                  <a:spcPts val="4234"/>
                </a:lnSpc>
                <a:buFont typeface="Arial"/>
                <a:buChar char="•"/>
              </a:pPr>
              <a:r>
                <a:rPr lang="en-US" sz="3024">
                  <a:solidFill>
                    <a:srgbClr val="FFFFFF"/>
                  </a:solidFill>
                  <a:latin typeface="Poppins Light"/>
                </a:rPr>
                <a:t>Se o Quantum -&gt; ∞ obtém-se o comportamento de um escalonador FIFO</a:t>
              </a:r>
            </a:p>
            <a:p>
              <a:pPr>
                <a:lnSpc>
                  <a:spcPts val="4234"/>
                </a:lnSpc>
              </a:pPr>
            </a:p>
            <a:p>
              <a:pPr marL="588327" indent="-294163" lvl="1">
                <a:lnSpc>
                  <a:spcPts val="3814"/>
                </a:lnSpc>
                <a:buFont typeface="Arial"/>
                <a:buChar char="•"/>
              </a:pPr>
              <a:r>
                <a:rPr lang="en-US" sz="2724">
                  <a:solidFill>
                    <a:srgbClr val="FFFFFF"/>
                  </a:solidFill>
                  <a:latin typeface="Poppins Light"/>
                </a:rPr>
                <a:t>Quanto menor o Quantum maior o número de trocas de contexto, assim, diminuindo a eficiência da CPU</a:t>
              </a:r>
            </a:p>
            <a:p>
              <a:pPr>
                <a:lnSpc>
                  <a:spcPts val="3814"/>
                </a:lnSpc>
              </a:pPr>
            </a:p>
            <a:p>
              <a:pPr algn="l" marL="588328" indent="-294164" lvl="1">
                <a:lnSpc>
                  <a:spcPts val="3815"/>
                </a:lnSpc>
                <a:spcBef>
                  <a:spcPct val="0"/>
                </a:spcBef>
                <a:buFont typeface="Arial"/>
                <a:buChar char="•"/>
              </a:pPr>
              <a:r>
                <a:rPr lang="en-US" sz="2725">
                  <a:solidFill>
                    <a:srgbClr val="FFFFFF"/>
                  </a:solidFill>
                  <a:latin typeface="Poppins Light"/>
                </a:rPr>
                <a:t>Caso o Quantum seja muito grande o tempo de resposta é comprometido</a:t>
              </a: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spTree>
  </p:cSld>
  <p:clrMapOvr>
    <a:masterClrMapping/>
  </p:clrMapOvr>
</p:sld>
</file>

<file path=ppt/slides/slide4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1791146" y="4131265"/>
            <a:ext cx="61999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 com Quantum = 2 ms</a:t>
            </a:r>
          </a:p>
        </p:txBody>
      </p:sp>
      <p:sp>
        <p:nvSpPr>
          <p:cNvPr name="TextBox 9" id="9"/>
          <p:cNvSpPr txBox="true"/>
          <p:nvPr/>
        </p:nvSpPr>
        <p:spPr>
          <a:xfrm rot="0">
            <a:off x="869734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10" id="10"/>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1" id="11"/>
          <p:cNvGrpSpPr/>
          <p:nvPr/>
        </p:nvGrpSpPr>
        <p:grpSpPr>
          <a:xfrm rot="0">
            <a:off x="7953432" y="6198973"/>
            <a:ext cx="816542" cy="854347"/>
            <a:chOff x="0" y="0"/>
            <a:chExt cx="215056" cy="225013"/>
          </a:xfrm>
        </p:grpSpPr>
        <p:sp>
          <p:nvSpPr>
            <p:cNvPr name="Freeform 12" id="12"/>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13" id="13"/>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4" id="14"/>
          <p:cNvSpPr txBox="true"/>
          <p:nvPr/>
        </p:nvSpPr>
        <p:spPr>
          <a:xfrm rot="0">
            <a:off x="821272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grpSp>
        <p:nvGrpSpPr>
          <p:cNvPr name="Group 8" id="8"/>
          <p:cNvGrpSpPr/>
          <p:nvPr/>
        </p:nvGrpSpPr>
        <p:grpSpPr>
          <a:xfrm rot="0">
            <a:off x="7953432" y="6198973"/>
            <a:ext cx="816542" cy="854347"/>
            <a:chOff x="0" y="0"/>
            <a:chExt cx="215056" cy="225013"/>
          </a:xfrm>
        </p:grpSpPr>
        <p:sp>
          <p:nvSpPr>
            <p:cNvPr name="Freeform 9" id="9"/>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10" id="10"/>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1" id="11"/>
          <p:cNvSpPr txBox="true"/>
          <p:nvPr/>
        </p:nvSpPr>
        <p:spPr>
          <a:xfrm rot="0">
            <a:off x="1791146" y="4131265"/>
            <a:ext cx="61999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 com Quantum = 2 ms</a:t>
            </a:r>
          </a:p>
        </p:txBody>
      </p:sp>
      <p:sp>
        <p:nvSpPr>
          <p:cNvPr name="TextBox 12" id="12"/>
          <p:cNvSpPr txBox="true"/>
          <p:nvPr/>
        </p:nvSpPr>
        <p:spPr>
          <a:xfrm rot="0">
            <a:off x="869734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13" id="13"/>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
        <p:nvSpPr>
          <p:cNvPr name="TextBox 14" id="14"/>
          <p:cNvSpPr txBox="true"/>
          <p:nvPr/>
        </p:nvSpPr>
        <p:spPr>
          <a:xfrm rot="0">
            <a:off x="821272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15" id="15"/>
          <p:cNvGrpSpPr/>
          <p:nvPr/>
        </p:nvGrpSpPr>
        <p:grpSpPr>
          <a:xfrm rot="0">
            <a:off x="8769975" y="6198973"/>
            <a:ext cx="816542" cy="854347"/>
            <a:chOff x="0" y="0"/>
            <a:chExt cx="215056" cy="225013"/>
          </a:xfrm>
        </p:grpSpPr>
        <p:sp>
          <p:nvSpPr>
            <p:cNvPr name="Freeform 16" id="1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17" id="1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8" id="18"/>
          <p:cNvSpPr txBox="true"/>
          <p:nvPr/>
        </p:nvSpPr>
        <p:spPr>
          <a:xfrm rot="0">
            <a:off x="9033188"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9" id="19"/>
          <p:cNvSpPr txBox="true"/>
          <p:nvPr/>
        </p:nvSpPr>
        <p:spPr>
          <a:xfrm rot="0">
            <a:off x="9513889"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4</a:t>
            </a:r>
          </a:p>
        </p:txBody>
      </p:sp>
      <p:sp>
        <p:nvSpPr>
          <p:cNvPr name="AutoShape 20" id="20"/>
          <p:cNvSpPr/>
          <p:nvPr/>
        </p:nvSpPr>
        <p:spPr>
          <a:xfrm>
            <a:off x="6042183" y="6369289"/>
            <a:ext cx="0" cy="288606"/>
          </a:xfrm>
          <a:prstGeom prst="line">
            <a:avLst/>
          </a:prstGeom>
          <a:ln cap="flat" w="38100">
            <a:solidFill>
              <a:srgbClr val="FF0000"/>
            </a:solidFill>
            <a:prstDash val="solid"/>
            <a:headEnd type="none" len="sm" w="sm"/>
            <a:tailEnd type="arrow" len="sm" w="med"/>
          </a:ln>
        </p:spPr>
      </p:sp>
    </p:spTree>
  </p:cSld>
  <p:clrMapOvr>
    <a:masterClrMapping/>
  </p:clrMapOvr>
</p:sld>
</file>

<file path=ppt/slides/slide47.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791146" y="4131265"/>
            <a:ext cx="61999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 com Quantum = 2 ms</a:t>
            </a:r>
          </a:p>
        </p:txBody>
      </p:sp>
      <p:sp>
        <p:nvSpPr>
          <p:cNvPr name="AutoShape 8" id="8"/>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grpSp>
        <p:nvGrpSpPr>
          <p:cNvPr name="Group 9" id="9"/>
          <p:cNvGrpSpPr/>
          <p:nvPr/>
        </p:nvGrpSpPr>
        <p:grpSpPr>
          <a:xfrm rot="0">
            <a:off x="7953432" y="6198973"/>
            <a:ext cx="816542" cy="854347"/>
            <a:chOff x="0" y="0"/>
            <a:chExt cx="215056" cy="225013"/>
          </a:xfrm>
        </p:grpSpPr>
        <p:sp>
          <p:nvSpPr>
            <p:cNvPr name="Freeform 10" id="1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11" id="1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2" id="12"/>
          <p:cNvSpPr txBox="true"/>
          <p:nvPr/>
        </p:nvSpPr>
        <p:spPr>
          <a:xfrm rot="0">
            <a:off x="869734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13" id="13"/>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
        <p:nvSpPr>
          <p:cNvPr name="TextBox 14" id="14"/>
          <p:cNvSpPr txBox="true"/>
          <p:nvPr/>
        </p:nvSpPr>
        <p:spPr>
          <a:xfrm rot="0">
            <a:off x="821272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15" id="15"/>
          <p:cNvGrpSpPr/>
          <p:nvPr/>
        </p:nvGrpSpPr>
        <p:grpSpPr>
          <a:xfrm rot="0">
            <a:off x="8769975" y="6198973"/>
            <a:ext cx="816542" cy="854347"/>
            <a:chOff x="0" y="0"/>
            <a:chExt cx="215056" cy="225013"/>
          </a:xfrm>
        </p:grpSpPr>
        <p:sp>
          <p:nvSpPr>
            <p:cNvPr name="Freeform 16" id="1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17" id="1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8" id="18"/>
          <p:cNvSpPr txBox="true"/>
          <p:nvPr/>
        </p:nvSpPr>
        <p:spPr>
          <a:xfrm rot="0">
            <a:off x="9033188"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9" id="19"/>
          <p:cNvSpPr txBox="true"/>
          <p:nvPr/>
        </p:nvSpPr>
        <p:spPr>
          <a:xfrm rot="0">
            <a:off x="9513889"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4</a:t>
            </a:r>
          </a:p>
        </p:txBody>
      </p:sp>
      <p:grpSp>
        <p:nvGrpSpPr>
          <p:cNvPr name="Group 20" id="20"/>
          <p:cNvGrpSpPr/>
          <p:nvPr/>
        </p:nvGrpSpPr>
        <p:grpSpPr>
          <a:xfrm rot="0">
            <a:off x="9586517" y="6198973"/>
            <a:ext cx="816542" cy="854347"/>
            <a:chOff x="0" y="0"/>
            <a:chExt cx="215056" cy="225013"/>
          </a:xfrm>
        </p:grpSpPr>
        <p:sp>
          <p:nvSpPr>
            <p:cNvPr name="Freeform 21" id="21"/>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423E43"/>
            </a:solidFill>
          </p:spPr>
        </p:sp>
        <p:sp>
          <p:nvSpPr>
            <p:cNvPr name="TextBox 22" id="22"/>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3" id="23"/>
          <p:cNvSpPr txBox="true"/>
          <p:nvPr/>
        </p:nvSpPr>
        <p:spPr>
          <a:xfrm rot="0">
            <a:off x="9857221"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24" id="24"/>
          <p:cNvSpPr txBox="true"/>
          <p:nvPr/>
        </p:nvSpPr>
        <p:spPr>
          <a:xfrm rot="0">
            <a:off x="10325895"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6</a:t>
            </a:r>
          </a:p>
        </p:txBody>
      </p:sp>
      <p:sp>
        <p:nvSpPr>
          <p:cNvPr name="AutoShape 25" id="25"/>
          <p:cNvSpPr/>
          <p:nvPr/>
        </p:nvSpPr>
        <p:spPr>
          <a:xfrm>
            <a:off x="6061815" y="7393045"/>
            <a:ext cx="0" cy="288606"/>
          </a:xfrm>
          <a:prstGeom prst="line">
            <a:avLst/>
          </a:prstGeom>
          <a:ln cap="flat" w="38100">
            <a:solidFill>
              <a:srgbClr val="FF0000"/>
            </a:solidFill>
            <a:prstDash val="solid"/>
            <a:headEnd type="none" len="sm" w="sm"/>
            <a:tailEnd type="arrow" len="sm" w="med"/>
          </a:ln>
        </p:spPr>
      </p:sp>
    </p:spTree>
  </p:cSld>
  <p:clrMapOvr>
    <a:masterClrMapping/>
  </p:clrMapOvr>
</p:sld>
</file>

<file path=ppt/slides/slide4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791146" y="4131265"/>
            <a:ext cx="61999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 com Quantum = 2 ms</a:t>
            </a:r>
          </a:p>
        </p:txBody>
      </p:sp>
      <p:sp>
        <p:nvSpPr>
          <p:cNvPr name="AutoShape 8" id="8"/>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grpSp>
        <p:nvGrpSpPr>
          <p:cNvPr name="Group 9" id="9"/>
          <p:cNvGrpSpPr/>
          <p:nvPr/>
        </p:nvGrpSpPr>
        <p:grpSpPr>
          <a:xfrm rot="0">
            <a:off x="7953432" y="6198973"/>
            <a:ext cx="816542" cy="854347"/>
            <a:chOff x="0" y="0"/>
            <a:chExt cx="215056" cy="225013"/>
          </a:xfrm>
        </p:grpSpPr>
        <p:sp>
          <p:nvSpPr>
            <p:cNvPr name="Freeform 10" id="1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11" id="1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2" id="12"/>
          <p:cNvSpPr txBox="true"/>
          <p:nvPr/>
        </p:nvSpPr>
        <p:spPr>
          <a:xfrm rot="0">
            <a:off x="869734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13" id="13"/>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
        <p:nvSpPr>
          <p:cNvPr name="TextBox 14" id="14"/>
          <p:cNvSpPr txBox="true"/>
          <p:nvPr/>
        </p:nvSpPr>
        <p:spPr>
          <a:xfrm rot="0">
            <a:off x="821272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15" id="15"/>
          <p:cNvGrpSpPr/>
          <p:nvPr/>
        </p:nvGrpSpPr>
        <p:grpSpPr>
          <a:xfrm rot="0">
            <a:off x="8769975" y="6198973"/>
            <a:ext cx="816542" cy="854347"/>
            <a:chOff x="0" y="0"/>
            <a:chExt cx="215056" cy="225013"/>
          </a:xfrm>
        </p:grpSpPr>
        <p:sp>
          <p:nvSpPr>
            <p:cNvPr name="Freeform 16" id="1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17" id="1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8" id="18"/>
          <p:cNvSpPr txBox="true"/>
          <p:nvPr/>
        </p:nvSpPr>
        <p:spPr>
          <a:xfrm rot="0">
            <a:off x="9033188"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9" id="19"/>
          <p:cNvSpPr txBox="true"/>
          <p:nvPr/>
        </p:nvSpPr>
        <p:spPr>
          <a:xfrm rot="0">
            <a:off x="9513889"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4</a:t>
            </a:r>
          </a:p>
        </p:txBody>
      </p:sp>
      <p:grpSp>
        <p:nvGrpSpPr>
          <p:cNvPr name="Group 20" id="20"/>
          <p:cNvGrpSpPr/>
          <p:nvPr/>
        </p:nvGrpSpPr>
        <p:grpSpPr>
          <a:xfrm rot="0">
            <a:off x="9586517" y="6198973"/>
            <a:ext cx="816542" cy="854347"/>
            <a:chOff x="0" y="0"/>
            <a:chExt cx="215056" cy="225013"/>
          </a:xfrm>
        </p:grpSpPr>
        <p:sp>
          <p:nvSpPr>
            <p:cNvPr name="Freeform 21" id="21"/>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423E43"/>
            </a:solidFill>
          </p:spPr>
        </p:sp>
        <p:sp>
          <p:nvSpPr>
            <p:cNvPr name="TextBox 22" id="22"/>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3" id="23"/>
          <p:cNvSpPr txBox="true"/>
          <p:nvPr/>
        </p:nvSpPr>
        <p:spPr>
          <a:xfrm rot="0">
            <a:off x="9857221"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24" id="24"/>
          <p:cNvSpPr txBox="true"/>
          <p:nvPr/>
        </p:nvSpPr>
        <p:spPr>
          <a:xfrm rot="0">
            <a:off x="10325895"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6</a:t>
            </a:r>
          </a:p>
        </p:txBody>
      </p:sp>
      <p:grpSp>
        <p:nvGrpSpPr>
          <p:cNvPr name="Group 25" id="25"/>
          <p:cNvGrpSpPr/>
          <p:nvPr/>
        </p:nvGrpSpPr>
        <p:grpSpPr>
          <a:xfrm rot="0">
            <a:off x="10403059" y="6198973"/>
            <a:ext cx="816542" cy="854347"/>
            <a:chOff x="0" y="0"/>
            <a:chExt cx="215056" cy="225013"/>
          </a:xfrm>
        </p:grpSpPr>
        <p:sp>
          <p:nvSpPr>
            <p:cNvPr name="Freeform 26" id="2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27" id="2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8" id="28"/>
          <p:cNvSpPr txBox="true"/>
          <p:nvPr/>
        </p:nvSpPr>
        <p:spPr>
          <a:xfrm rot="0">
            <a:off x="10662354"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AutoShape 29" id="29"/>
          <p:cNvSpPr/>
          <p:nvPr/>
        </p:nvSpPr>
        <p:spPr>
          <a:xfrm>
            <a:off x="6061815" y="8430623"/>
            <a:ext cx="0" cy="288606"/>
          </a:xfrm>
          <a:prstGeom prst="line">
            <a:avLst/>
          </a:prstGeom>
          <a:ln cap="flat" w="38100">
            <a:solidFill>
              <a:srgbClr val="FF0000"/>
            </a:solidFill>
            <a:prstDash val="solid"/>
            <a:headEnd type="none" len="sm" w="sm"/>
            <a:tailEnd type="arrow" len="sm" w="med"/>
          </a:ln>
        </p:spPr>
      </p:sp>
      <p:sp>
        <p:nvSpPr>
          <p:cNvPr name="TextBox 30" id="30"/>
          <p:cNvSpPr txBox="true"/>
          <p:nvPr/>
        </p:nvSpPr>
        <p:spPr>
          <a:xfrm rot="0">
            <a:off x="11146952" y="7015220"/>
            <a:ext cx="14530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8</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791146" y="4131265"/>
            <a:ext cx="61999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 com Quantum = 2 ms</a:t>
            </a:r>
          </a:p>
        </p:txBody>
      </p:sp>
      <p:sp>
        <p:nvSpPr>
          <p:cNvPr name="AutoShape 8" id="8"/>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grpSp>
        <p:nvGrpSpPr>
          <p:cNvPr name="Group 9" id="9"/>
          <p:cNvGrpSpPr/>
          <p:nvPr/>
        </p:nvGrpSpPr>
        <p:grpSpPr>
          <a:xfrm rot="0">
            <a:off x="7953432" y="6198973"/>
            <a:ext cx="816542" cy="854347"/>
            <a:chOff x="0" y="0"/>
            <a:chExt cx="215056" cy="225013"/>
          </a:xfrm>
        </p:grpSpPr>
        <p:sp>
          <p:nvSpPr>
            <p:cNvPr name="Freeform 10" id="1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11" id="1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2" id="12"/>
          <p:cNvSpPr txBox="true"/>
          <p:nvPr/>
        </p:nvSpPr>
        <p:spPr>
          <a:xfrm rot="0">
            <a:off x="869734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13" id="13"/>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
        <p:nvSpPr>
          <p:cNvPr name="TextBox 14" id="14"/>
          <p:cNvSpPr txBox="true"/>
          <p:nvPr/>
        </p:nvSpPr>
        <p:spPr>
          <a:xfrm rot="0">
            <a:off x="821272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15" id="15"/>
          <p:cNvGrpSpPr/>
          <p:nvPr/>
        </p:nvGrpSpPr>
        <p:grpSpPr>
          <a:xfrm rot="0">
            <a:off x="8769975" y="6198973"/>
            <a:ext cx="816542" cy="854347"/>
            <a:chOff x="0" y="0"/>
            <a:chExt cx="215056" cy="225013"/>
          </a:xfrm>
        </p:grpSpPr>
        <p:sp>
          <p:nvSpPr>
            <p:cNvPr name="Freeform 16" id="1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17" id="1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8" id="18"/>
          <p:cNvSpPr txBox="true"/>
          <p:nvPr/>
        </p:nvSpPr>
        <p:spPr>
          <a:xfrm rot="0">
            <a:off x="9033188"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9" id="19"/>
          <p:cNvSpPr txBox="true"/>
          <p:nvPr/>
        </p:nvSpPr>
        <p:spPr>
          <a:xfrm rot="0">
            <a:off x="9513889"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4</a:t>
            </a:r>
          </a:p>
        </p:txBody>
      </p:sp>
      <p:grpSp>
        <p:nvGrpSpPr>
          <p:cNvPr name="Group 20" id="20"/>
          <p:cNvGrpSpPr/>
          <p:nvPr/>
        </p:nvGrpSpPr>
        <p:grpSpPr>
          <a:xfrm rot="0">
            <a:off x="9586517" y="6198973"/>
            <a:ext cx="816542" cy="854347"/>
            <a:chOff x="0" y="0"/>
            <a:chExt cx="215056" cy="225013"/>
          </a:xfrm>
        </p:grpSpPr>
        <p:sp>
          <p:nvSpPr>
            <p:cNvPr name="Freeform 21" id="21"/>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423E43"/>
            </a:solidFill>
          </p:spPr>
        </p:sp>
        <p:sp>
          <p:nvSpPr>
            <p:cNvPr name="TextBox 22" id="22"/>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3" id="23"/>
          <p:cNvSpPr txBox="true"/>
          <p:nvPr/>
        </p:nvSpPr>
        <p:spPr>
          <a:xfrm rot="0">
            <a:off x="9857221"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24" id="24"/>
          <p:cNvSpPr txBox="true"/>
          <p:nvPr/>
        </p:nvSpPr>
        <p:spPr>
          <a:xfrm rot="0">
            <a:off x="10325895"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6</a:t>
            </a:r>
          </a:p>
        </p:txBody>
      </p:sp>
      <p:grpSp>
        <p:nvGrpSpPr>
          <p:cNvPr name="Group 25" id="25"/>
          <p:cNvGrpSpPr/>
          <p:nvPr/>
        </p:nvGrpSpPr>
        <p:grpSpPr>
          <a:xfrm rot="0">
            <a:off x="10403059" y="6198973"/>
            <a:ext cx="816542" cy="854347"/>
            <a:chOff x="0" y="0"/>
            <a:chExt cx="215056" cy="225013"/>
          </a:xfrm>
        </p:grpSpPr>
        <p:sp>
          <p:nvSpPr>
            <p:cNvPr name="Freeform 26" id="2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27" id="2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8" id="28"/>
          <p:cNvSpPr txBox="true"/>
          <p:nvPr/>
        </p:nvSpPr>
        <p:spPr>
          <a:xfrm rot="0">
            <a:off x="10662354"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AutoShape 29" id="29"/>
          <p:cNvSpPr/>
          <p:nvPr/>
        </p:nvSpPr>
        <p:spPr>
          <a:xfrm>
            <a:off x="6042183" y="6369289"/>
            <a:ext cx="0" cy="288606"/>
          </a:xfrm>
          <a:prstGeom prst="line">
            <a:avLst/>
          </a:prstGeom>
          <a:ln cap="flat" w="38100">
            <a:solidFill>
              <a:srgbClr val="FF0000"/>
            </a:solidFill>
            <a:prstDash val="solid"/>
            <a:headEnd type="none" len="sm" w="sm"/>
            <a:tailEnd type="arrow" len="sm" w="med"/>
          </a:ln>
        </p:spPr>
      </p:sp>
      <p:grpSp>
        <p:nvGrpSpPr>
          <p:cNvPr name="Group 30" id="30"/>
          <p:cNvGrpSpPr/>
          <p:nvPr/>
        </p:nvGrpSpPr>
        <p:grpSpPr>
          <a:xfrm rot="0">
            <a:off x="11219602" y="6198973"/>
            <a:ext cx="816542" cy="854347"/>
            <a:chOff x="0" y="0"/>
            <a:chExt cx="215056" cy="225013"/>
          </a:xfrm>
        </p:grpSpPr>
        <p:sp>
          <p:nvSpPr>
            <p:cNvPr name="Freeform 31" id="31"/>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32" id="32"/>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33" id="33"/>
          <p:cNvSpPr txBox="true"/>
          <p:nvPr/>
        </p:nvSpPr>
        <p:spPr>
          <a:xfrm rot="0">
            <a:off x="11482815" y="6312139"/>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34" id="34"/>
          <p:cNvSpPr txBox="true"/>
          <p:nvPr/>
        </p:nvSpPr>
        <p:spPr>
          <a:xfrm rot="0">
            <a:off x="11146952" y="7015220"/>
            <a:ext cx="14530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8</a:t>
            </a:r>
          </a:p>
        </p:txBody>
      </p:sp>
      <p:sp>
        <p:nvSpPr>
          <p:cNvPr name="TextBox 35" id="35"/>
          <p:cNvSpPr txBox="true"/>
          <p:nvPr/>
        </p:nvSpPr>
        <p:spPr>
          <a:xfrm rot="0">
            <a:off x="11895932"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12480" y="-663238"/>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grpSp>
        <p:nvGrpSpPr>
          <p:cNvPr name="Group 3" id="3"/>
          <p:cNvGrpSpPr>
            <a:grpSpLocks noChangeAspect="true"/>
          </p:cNvGrpSpPr>
          <p:nvPr/>
        </p:nvGrpSpPr>
        <p:grpSpPr>
          <a:xfrm rot="5400000">
            <a:off x="2772141" y="3151402"/>
            <a:ext cx="3909045" cy="7734716"/>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5" id="5"/>
            <p:cNvSpPr/>
            <p:nvPr/>
          </p:nvSpPr>
          <p:spPr>
            <a:xfrm flipH="false" flipV="false" rot="-5400000">
              <a:off x="-1127754" y="1469384"/>
              <a:ext cx="4876800" cy="2251710"/>
            </a:xfrm>
            <a:custGeom>
              <a:avLst/>
              <a:gdLst/>
              <a:ahLst/>
              <a:cxnLst/>
              <a:rect r="r" b="b" t="t" l="l"/>
              <a:pathLst>
                <a:path h="2251710" w="4876800">
                  <a:moveTo>
                    <a:pt x="4876800" y="2040889"/>
                  </a:moveTo>
                  <a:lnTo>
                    <a:pt x="4876800" y="1769110"/>
                  </a:lnTo>
                  <a:lnTo>
                    <a:pt x="4819650" y="1769110"/>
                  </a:lnTo>
                  <a:cubicBezTo>
                    <a:pt x="4754880" y="1769110"/>
                    <a:pt x="4701540" y="1715770"/>
                    <a:pt x="4701540" y="1650999"/>
                  </a:cubicBezTo>
                  <a:lnTo>
                    <a:pt x="4701540" y="601980"/>
                  </a:lnTo>
                  <a:cubicBezTo>
                    <a:pt x="4701540" y="537210"/>
                    <a:pt x="4754880" y="483870"/>
                    <a:pt x="4819650" y="483870"/>
                  </a:cubicBezTo>
                  <a:lnTo>
                    <a:pt x="4876800" y="483870"/>
                  </a:lnTo>
                  <a:lnTo>
                    <a:pt x="4876800" y="209550"/>
                  </a:lnTo>
                  <a:cubicBezTo>
                    <a:pt x="4876800" y="93980"/>
                    <a:pt x="4782820" y="0"/>
                    <a:pt x="4667250" y="0"/>
                  </a:cubicBezTo>
                  <a:lnTo>
                    <a:pt x="209550" y="0"/>
                  </a:lnTo>
                  <a:cubicBezTo>
                    <a:pt x="93980" y="0"/>
                    <a:pt x="0" y="93980"/>
                    <a:pt x="0" y="209550"/>
                  </a:cubicBezTo>
                  <a:lnTo>
                    <a:pt x="0" y="2040889"/>
                  </a:lnTo>
                  <a:cubicBezTo>
                    <a:pt x="0" y="2156460"/>
                    <a:pt x="93980" y="2250439"/>
                    <a:pt x="209550" y="2250439"/>
                  </a:cubicBezTo>
                  <a:lnTo>
                    <a:pt x="4667250" y="2250439"/>
                  </a:lnTo>
                  <a:cubicBezTo>
                    <a:pt x="4782820" y="2251710"/>
                    <a:pt x="4876800" y="2157729"/>
                    <a:pt x="4876800" y="2040889"/>
                  </a:cubicBezTo>
                  <a:close/>
                </a:path>
              </a:pathLst>
            </a:custGeom>
            <a:blipFill>
              <a:blip r:embed="rId3"/>
              <a:stretch>
                <a:fillRect l="0" t="-14329" r="0" b="-14329"/>
              </a:stretch>
            </a:blipFill>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7" id="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
        <p:nvSpPr>
          <p:cNvPr name="TextBox 13" id="13"/>
          <p:cNvSpPr txBox="true"/>
          <p:nvPr/>
        </p:nvSpPr>
        <p:spPr>
          <a:xfrm rot="0">
            <a:off x="3298178" y="504436"/>
            <a:ext cx="7761153" cy="2667000"/>
          </a:xfrm>
          <a:prstGeom prst="rect">
            <a:avLst/>
          </a:prstGeom>
        </p:spPr>
        <p:txBody>
          <a:bodyPr anchor="t" rtlCol="false" tIns="0" lIns="0" bIns="0" rIns="0">
            <a:spAutoFit/>
          </a:bodyPr>
          <a:lstStyle/>
          <a:p>
            <a:pPr>
              <a:lnSpc>
                <a:spcPts val="10543"/>
              </a:lnSpc>
            </a:pPr>
            <a:r>
              <a:rPr lang="en-US" sz="8786">
                <a:solidFill>
                  <a:srgbClr val="FFFFFF"/>
                </a:solidFill>
                <a:latin typeface="Poppins Medium Bold"/>
              </a:rPr>
              <a:t>CONCEITOS</a:t>
            </a:r>
          </a:p>
          <a:p>
            <a:pPr>
              <a:lnSpc>
                <a:spcPts val="10543"/>
              </a:lnSpc>
            </a:pPr>
            <a:r>
              <a:rPr lang="en-US" sz="8786">
                <a:solidFill>
                  <a:srgbClr val="FFFFFF"/>
                </a:solidFill>
                <a:latin typeface="Poppins Medium Bold"/>
              </a:rPr>
              <a:t>BÁSICOS</a:t>
            </a:r>
          </a:p>
        </p:txBody>
      </p:sp>
      <p:sp>
        <p:nvSpPr>
          <p:cNvPr name="TextBox 14" id="14"/>
          <p:cNvSpPr txBox="true"/>
          <p:nvPr/>
        </p:nvSpPr>
        <p:spPr>
          <a:xfrm rot="0">
            <a:off x="9144000" y="4532451"/>
            <a:ext cx="7145554" cy="1895476"/>
          </a:xfrm>
          <a:prstGeom prst="rect">
            <a:avLst/>
          </a:prstGeom>
        </p:spPr>
        <p:txBody>
          <a:bodyPr anchor="t" rtlCol="false" tIns="0" lIns="0" bIns="0" rIns="0">
            <a:spAutoFit/>
          </a:bodyPr>
          <a:lstStyle/>
          <a:p>
            <a:pPr>
              <a:lnSpc>
                <a:spcPts val="4759"/>
              </a:lnSpc>
            </a:pPr>
          </a:p>
          <a:p>
            <a:pPr>
              <a:lnSpc>
                <a:spcPts val="4759"/>
              </a:lnSpc>
            </a:pPr>
          </a:p>
          <a:p>
            <a:pPr marL="885182" indent="-442591" lvl="1">
              <a:lnSpc>
                <a:spcPts val="5739"/>
              </a:lnSpc>
              <a:buFont typeface="Arial"/>
              <a:buChar char="•"/>
            </a:pPr>
            <a:r>
              <a:rPr lang="en-US" sz="4099">
                <a:solidFill>
                  <a:srgbClr val="FFFFFF"/>
                </a:solidFill>
                <a:latin typeface="Poppins Light"/>
              </a:rPr>
              <a:t>O QUE É UM PROCESSO?</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791146" y="4131265"/>
            <a:ext cx="61999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 com Quantum = 2 ms</a:t>
            </a:r>
          </a:p>
        </p:txBody>
      </p:sp>
      <p:sp>
        <p:nvSpPr>
          <p:cNvPr name="AutoShape 8" id="8"/>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grpSp>
        <p:nvGrpSpPr>
          <p:cNvPr name="Group 9" id="9"/>
          <p:cNvGrpSpPr/>
          <p:nvPr/>
        </p:nvGrpSpPr>
        <p:grpSpPr>
          <a:xfrm rot="0">
            <a:off x="7953432" y="6198973"/>
            <a:ext cx="816542" cy="854347"/>
            <a:chOff x="0" y="0"/>
            <a:chExt cx="215056" cy="225013"/>
          </a:xfrm>
        </p:grpSpPr>
        <p:sp>
          <p:nvSpPr>
            <p:cNvPr name="Freeform 10" id="1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11" id="1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2" id="12"/>
          <p:cNvSpPr txBox="true"/>
          <p:nvPr/>
        </p:nvSpPr>
        <p:spPr>
          <a:xfrm rot="0">
            <a:off x="869734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13" id="13"/>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
        <p:nvSpPr>
          <p:cNvPr name="TextBox 14" id="14"/>
          <p:cNvSpPr txBox="true"/>
          <p:nvPr/>
        </p:nvSpPr>
        <p:spPr>
          <a:xfrm rot="0">
            <a:off x="821272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15" id="15"/>
          <p:cNvGrpSpPr/>
          <p:nvPr/>
        </p:nvGrpSpPr>
        <p:grpSpPr>
          <a:xfrm rot="0">
            <a:off x="8769975" y="6198973"/>
            <a:ext cx="816542" cy="854347"/>
            <a:chOff x="0" y="0"/>
            <a:chExt cx="215056" cy="225013"/>
          </a:xfrm>
        </p:grpSpPr>
        <p:sp>
          <p:nvSpPr>
            <p:cNvPr name="Freeform 16" id="1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17" id="1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8" id="18"/>
          <p:cNvSpPr txBox="true"/>
          <p:nvPr/>
        </p:nvSpPr>
        <p:spPr>
          <a:xfrm rot="0">
            <a:off x="9033188"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9" id="19"/>
          <p:cNvSpPr txBox="true"/>
          <p:nvPr/>
        </p:nvSpPr>
        <p:spPr>
          <a:xfrm rot="0">
            <a:off x="9513889"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4</a:t>
            </a:r>
          </a:p>
        </p:txBody>
      </p:sp>
      <p:grpSp>
        <p:nvGrpSpPr>
          <p:cNvPr name="Group 20" id="20"/>
          <p:cNvGrpSpPr/>
          <p:nvPr/>
        </p:nvGrpSpPr>
        <p:grpSpPr>
          <a:xfrm rot="0">
            <a:off x="9586517" y="6198973"/>
            <a:ext cx="816542" cy="854347"/>
            <a:chOff x="0" y="0"/>
            <a:chExt cx="215056" cy="225013"/>
          </a:xfrm>
        </p:grpSpPr>
        <p:sp>
          <p:nvSpPr>
            <p:cNvPr name="Freeform 21" id="21"/>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423E43"/>
            </a:solidFill>
          </p:spPr>
        </p:sp>
        <p:sp>
          <p:nvSpPr>
            <p:cNvPr name="TextBox 22" id="22"/>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3" id="23"/>
          <p:cNvSpPr txBox="true"/>
          <p:nvPr/>
        </p:nvSpPr>
        <p:spPr>
          <a:xfrm rot="0">
            <a:off x="9857221"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24" id="24"/>
          <p:cNvSpPr txBox="true"/>
          <p:nvPr/>
        </p:nvSpPr>
        <p:spPr>
          <a:xfrm rot="0">
            <a:off x="10325895"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6</a:t>
            </a:r>
          </a:p>
        </p:txBody>
      </p:sp>
      <p:grpSp>
        <p:nvGrpSpPr>
          <p:cNvPr name="Group 25" id="25"/>
          <p:cNvGrpSpPr/>
          <p:nvPr/>
        </p:nvGrpSpPr>
        <p:grpSpPr>
          <a:xfrm rot="0">
            <a:off x="10403059" y="6198973"/>
            <a:ext cx="816542" cy="854347"/>
            <a:chOff x="0" y="0"/>
            <a:chExt cx="215056" cy="225013"/>
          </a:xfrm>
        </p:grpSpPr>
        <p:sp>
          <p:nvSpPr>
            <p:cNvPr name="Freeform 26" id="2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27" id="2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8" id="28"/>
          <p:cNvSpPr txBox="true"/>
          <p:nvPr/>
        </p:nvSpPr>
        <p:spPr>
          <a:xfrm rot="0">
            <a:off x="10662354"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29" id="29"/>
          <p:cNvGrpSpPr/>
          <p:nvPr/>
        </p:nvGrpSpPr>
        <p:grpSpPr>
          <a:xfrm rot="0">
            <a:off x="11219602" y="6198973"/>
            <a:ext cx="816542" cy="854347"/>
            <a:chOff x="0" y="0"/>
            <a:chExt cx="215056" cy="225013"/>
          </a:xfrm>
        </p:grpSpPr>
        <p:sp>
          <p:nvSpPr>
            <p:cNvPr name="Freeform 30" id="3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31" id="3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32" id="32"/>
          <p:cNvSpPr txBox="true"/>
          <p:nvPr/>
        </p:nvSpPr>
        <p:spPr>
          <a:xfrm rot="0">
            <a:off x="11482815" y="6312139"/>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33" id="33"/>
          <p:cNvSpPr txBox="true"/>
          <p:nvPr/>
        </p:nvSpPr>
        <p:spPr>
          <a:xfrm rot="0">
            <a:off x="11146952" y="7015220"/>
            <a:ext cx="14530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8</a:t>
            </a:r>
          </a:p>
        </p:txBody>
      </p:sp>
      <p:sp>
        <p:nvSpPr>
          <p:cNvPr name="TextBox 34" id="34"/>
          <p:cNvSpPr txBox="true"/>
          <p:nvPr/>
        </p:nvSpPr>
        <p:spPr>
          <a:xfrm rot="0">
            <a:off x="11895932"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sp>
        <p:nvSpPr>
          <p:cNvPr name="AutoShape 35" id="35"/>
          <p:cNvSpPr/>
          <p:nvPr/>
        </p:nvSpPr>
        <p:spPr>
          <a:xfrm>
            <a:off x="6061815" y="7393045"/>
            <a:ext cx="0" cy="288606"/>
          </a:xfrm>
          <a:prstGeom prst="line">
            <a:avLst/>
          </a:prstGeom>
          <a:ln cap="flat" w="38100">
            <a:solidFill>
              <a:srgbClr val="FF0000"/>
            </a:solidFill>
            <a:prstDash val="solid"/>
            <a:headEnd type="none" len="sm" w="sm"/>
            <a:tailEnd type="arrow" len="sm" w="med"/>
          </a:ln>
        </p:spPr>
      </p:sp>
      <p:grpSp>
        <p:nvGrpSpPr>
          <p:cNvPr name="Group 36" id="36"/>
          <p:cNvGrpSpPr/>
          <p:nvPr/>
        </p:nvGrpSpPr>
        <p:grpSpPr>
          <a:xfrm rot="0">
            <a:off x="12036144" y="6198973"/>
            <a:ext cx="408271" cy="854347"/>
            <a:chOff x="0" y="0"/>
            <a:chExt cx="107528" cy="225013"/>
          </a:xfrm>
        </p:grpSpPr>
        <p:sp>
          <p:nvSpPr>
            <p:cNvPr name="Freeform 37" id="37"/>
            <p:cNvSpPr/>
            <p:nvPr/>
          </p:nvSpPr>
          <p:spPr>
            <a:xfrm flipH="false" flipV="false" rot="0">
              <a:off x="0" y="0"/>
              <a:ext cx="107528" cy="225013"/>
            </a:xfrm>
            <a:custGeom>
              <a:avLst/>
              <a:gdLst/>
              <a:ahLst/>
              <a:cxnLst/>
              <a:rect r="r" b="b" t="t" l="l"/>
              <a:pathLst>
                <a:path h="225013" w="107528">
                  <a:moveTo>
                    <a:pt x="0" y="0"/>
                  </a:moveTo>
                  <a:lnTo>
                    <a:pt x="107528" y="0"/>
                  </a:lnTo>
                  <a:lnTo>
                    <a:pt x="107528" y="225013"/>
                  </a:lnTo>
                  <a:lnTo>
                    <a:pt x="0" y="225013"/>
                  </a:lnTo>
                  <a:close/>
                </a:path>
              </a:pathLst>
            </a:custGeom>
            <a:solidFill>
              <a:srgbClr val="423E43"/>
            </a:solidFill>
          </p:spPr>
        </p:sp>
        <p:sp>
          <p:nvSpPr>
            <p:cNvPr name="TextBox 38" id="38"/>
            <p:cNvSpPr txBox="true"/>
            <p:nvPr/>
          </p:nvSpPr>
          <p:spPr>
            <a:xfrm>
              <a:off x="0" y="9525"/>
              <a:ext cx="107528" cy="215488"/>
            </a:xfrm>
            <a:prstGeom prst="rect">
              <a:avLst/>
            </a:prstGeom>
          </p:spPr>
          <p:txBody>
            <a:bodyPr anchor="ctr" rtlCol="false" tIns="50800" lIns="50800" bIns="50800" rIns="50800"/>
            <a:lstStyle/>
            <a:p>
              <a:pPr algn="ctr">
                <a:lnSpc>
                  <a:spcPts val="2999"/>
                </a:lnSpc>
              </a:pPr>
            </a:p>
          </p:txBody>
        </p:sp>
      </p:grpSp>
      <p:sp>
        <p:nvSpPr>
          <p:cNvPr name="TextBox 39" id="39"/>
          <p:cNvSpPr txBox="true"/>
          <p:nvPr/>
        </p:nvSpPr>
        <p:spPr>
          <a:xfrm rot="0">
            <a:off x="12113963"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40" id="40"/>
          <p:cNvSpPr txBox="true"/>
          <p:nvPr/>
        </p:nvSpPr>
        <p:spPr>
          <a:xfrm rot="0">
            <a:off x="12299170"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11</a:t>
            </a: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791146" y="4131265"/>
            <a:ext cx="61999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 com Quantum = 2 ms</a:t>
            </a:r>
          </a:p>
        </p:txBody>
      </p:sp>
      <p:sp>
        <p:nvSpPr>
          <p:cNvPr name="AutoShape 8" id="8"/>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grpSp>
        <p:nvGrpSpPr>
          <p:cNvPr name="Group 9" id="9"/>
          <p:cNvGrpSpPr/>
          <p:nvPr/>
        </p:nvGrpSpPr>
        <p:grpSpPr>
          <a:xfrm rot="0">
            <a:off x="7953432" y="6198973"/>
            <a:ext cx="816542" cy="854347"/>
            <a:chOff x="0" y="0"/>
            <a:chExt cx="215056" cy="225013"/>
          </a:xfrm>
        </p:grpSpPr>
        <p:sp>
          <p:nvSpPr>
            <p:cNvPr name="Freeform 10" id="1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11" id="1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2" id="12"/>
          <p:cNvSpPr txBox="true"/>
          <p:nvPr/>
        </p:nvSpPr>
        <p:spPr>
          <a:xfrm rot="0">
            <a:off x="869734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13" id="13"/>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
        <p:nvSpPr>
          <p:cNvPr name="TextBox 14" id="14"/>
          <p:cNvSpPr txBox="true"/>
          <p:nvPr/>
        </p:nvSpPr>
        <p:spPr>
          <a:xfrm rot="0">
            <a:off x="821272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15" id="15"/>
          <p:cNvGrpSpPr/>
          <p:nvPr/>
        </p:nvGrpSpPr>
        <p:grpSpPr>
          <a:xfrm rot="0">
            <a:off x="8769975" y="6198973"/>
            <a:ext cx="816542" cy="854347"/>
            <a:chOff x="0" y="0"/>
            <a:chExt cx="215056" cy="225013"/>
          </a:xfrm>
        </p:grpSpPr>
        <p:sp>
          <p:nvSpPr>
            <p:cNvPr name="Freeform 16" id="1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17" id="1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8" id="18"/>
          <p:cNvSpPr txBox="true"/>
          <p:nvPr/>
        </p:nvSpPr>
        <p:spPr>
          <a:xfrm rot="0">
            <a:off x="9033188"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9" id="19"/>
          <p:cNvSpPr txBox="true"/>
          <p:nvPr/>
        </p:nvSpPr>
        <p:spPr>
          <a:xfrm rot="0">
            <a:off x="9513889"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4</a:t>
            </a:r>
          </a:p>
        </p:txBody>
      </p:sp>
      <p:grpSp>
        <p:nvGrpSpPr>
          <p:cNvPr name="Group 20" id="20"/>
          <p:cNvGrpSpPr/>
          <p:nvPr/>
        </p:nvGrpSpPr>
        <p:grpSpPr>
          <a:xfrm rot="0">
            <a:off x="9586517" y="6198973"/>
            <a:ext cx="816542" cy="854347"/>
            <a:chOff x="0" y="0"/>
            <a:chExt cx="215056" cy="225013"/>
          </a:xfrm>
        </p:grpSpPr>
        <p:sp>
          <p:nvSpPr>
            <p:cNvPr name="Freeform 21" id="21"/>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423E43"/>
            </a:solidFill>
          </p:spPr>
        </p:sp>
        <p:sp>
          <p:nvSpPr>
            <p:cNvPr name="TextBox 22" id="22"/>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3" id="23"/>
          <p:cNvSpPr txBox="true"/>
          <p:nvPr/>
        </p:nvSpPr>
        <p:spPr>
          <a:xfrm rot="0">
            <a:off x="9857221"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24" id="24"/>
          <p:cNvSpPr txBox="true"/>
          <p:nvPr/>
        </p:nvSpPr>
        <p:spPr>
          <a:xfrm rot="0">
            <a:off x="10325895"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6</a:t>
            </a:r>
          </a:p>
        </p:txBody>
      </p:sp>
      <p:grpSp>
        <p:nvGrpSpPr>
          <p:cNvPr name="Group 25" id="25"/>
          <p:cNvGrpSpPr/>
          <p:nvPr/>
        </p:nvGrpSpPr>
        <p:grpSpPr>
          <a:xfrm rot="0">
            <a:off x="10403059" y="6198973"/>
            <a:ext cx="816542" cy="854347"/>
            <a:chOff x="0" y="0"/>
            <a:chExt cx="215056" cy="225013"/>
          </a:xfrm>
        </p:grpSpPr>
        <p:sp>
          <p:nvSpPr>
            <p:cNvPr name="Freeform 26" id="2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27" id="2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8" id="28"/>
          <p:cNvSpPr txBox="true"/>
          <p:nvPr/>
        </p:nvSpPr>
        <p:spPr>
          <a:xfrm rot="0">
            <a:off x="10662354"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29" id="29"/>
          <p:cNvGrpSpPr/>
          <p:nvPr/>
        </p:nvGrpSpPr>
        <p:grpSpPr>
          <a:xfrm rot="0">
            <a:off x="11219602" y="6198973"/>
            <a:ext cx="816542" cy="854347"/>
            <a:chOff x="0" y="0"/>
            <a:chExt cx="215056" cy="225013"/>
          </a:xfrm>
        </p:grpSpPr>
        <p:sp>
          <p:nvSpPr>
            <p:cNvPr name="Freeform 30" id="3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31" id="3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32" id="32"/>
          <p:cNvSpPr txBox="true"/>
          <p:nvPr/>
        </p:nvSpPr>
        <p:spPr>
          <a:xfrm rot="0">
            <a:off x="11482815" y="6312139"/>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33" id="33"/>
          <p:cNvSpPr txBox="true"/>
          <p:nvPr/>
        </p:nvSpPr>
        <p:spPr>
          <a:xfrm rot="0">
            <a:off x="11146952" y="7015220"/>
            <a:ext cx="14530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8</a:t>
            </a:r>
          </a:p>
        </p:txBody>
      </p:sp>
      <p:sp>
        <p:nvSpPr>
          <p:cNvPr name="TextBox 34" id="34"/>
          <p:cNvSpPr txBox="true"/>
          <p:nvPr/>
        </p:nvSpPr>
        <p:spPr>
          <a:xfrm rot="0">
            <a:off x="11895932"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grpSp>
        <p:nvGrpSpPr>
          <p:cNvPr name="Group 35" id="35"/>
          <p:cNvGrpSpPr/>
          <p:nvPr/>
        </p:nvGrpSpPr>
        <p:grpSpPr>
          <a:xfrm rot="0">
            <a:off x="12036144" y="6198973"/>
            <a:ext cx="408271" cy="854347"/>
            <a:chOff x="0" y="0"/>
            <a:chExt cx="107528" cy="225013"/>
          </a:xfrm>
        </p:grpSpPr>
        <p:sp>
          <p:nvSpPr>
            <p:cNvPr name="Freeform 36" id="36"/>
            <p:cNvSpPr/>
            <p:nvPr/>
          </p:nvSpPr>
          <p:spPr>
            <a:xfrm flipH="false" flipV="false" rot="0">
              <a:off x="0" y="0"/>
              <a:ext cx="107528" cy="225013"/>
            </a:xfrm>
            <a:custGeom>
              <a:avLst/>
              <a:gdLst/>
              <a:ahLst/>
              <a:cxnLst/>
              <a:rect r="r" b="b" t="t" l="l"/>
              <a:pathLst>
                <a:path h="225013" w="107528">
                  <a:moveTo>
                    <a:pt x="0" y="0"/>
                  </a:moveTo>
                  <a:lnTo>
                    <a:pt x="107528" y="0"/>
                  </a:lnTo>
                  <a:lnTo>
                    <a:pt x="107528" y="225013"/>
                  </a:lnTo>
                  <a:lnTo>
                    <a:pt x="0" y="225013"/>
                  </a:lnTo>
                  <a:close/>
                </a:path>
              </a:pathLst>
            </a:custGeom>
            <a:solidFill>
              <a:srgbClr val="423E43"/>
            </a:solidFill>
          </p:spPr>
        </p:sp>
        <p:sp>
          <p:nvSpPr>
            <p:cNvPr name="TextBox 37" id="37"/>
            <p:cNvSpPr txBox="true"/>
            <p:nvPr/>
          </p:nvSpPr>
          <p:spPr>
            <a:xfrm>
              <a:off x="0" y="9525"/>
              <a:ext cx="107528" cy="215488"/>
            </a:xfrm>
            <a:prstGeom prst="rect">
              <a:avLst/>
            </a:prstGeom>
          </p:spPr>
          <p:txBody>
            <a:bodyPr anchor="ctr" rtlCol="false" tIns="50800" lIns="50800" bIns="50800" rIns="50800"/>
            <a:lstStyle/>
            <a:p>
              <a:pPr algn="ctr">
                <a:lnSpc>
                  <a:spcPts val="2999"/>
                </a:lnSpc>
              </a:pPr>
            </a:p>
          </p:txBody>
        </p:sp>
      </p:grpSp>
      <p:sp>
        <p:nvSpPr>
          <p:cNvPr name="TextBox 38" id="38"/>
          <p:cNvSpPr txBox="true"/>
          <p:nvPr/>
        </p:nvSpPr>
        <p:spPr>
          <a:xfrm rot="0">
            <a:off x="12113963"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39" id="39"/>
          <p:cNvSpPr txBox="true"/>
          <p:nvPr/>
        </p:nvSpPr>
        <p:spPr>
          <a:xfrm rot="0">
            <a:off x="12299170"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11</a:t>
            </a:r>
          </a:p>
        </p:txBody>
      </p:sp>
      <p:sp>
        <p:nvSpPr>
          <p:cNvPr name="AutoShape 40" id="40"/>
          <p:cNvSpPr/>
          <p:nvPr/>
        </p:nvSpPr>
        <p:spPr>
          <a:xfrm>
            <a:off x="6061815" y="8430623"/>
            <a:ext cx="0" cy="288606"/>
          </a:xfrm>
          <a:prstGeom prst="line">
            <a:avLst/>
          </a:prstGeom>
          <a:ln cap="flat" w="38100">
            <a:solidFill>
              <a:srgbClr val="FF0000"/>
            </a:solidFill>
            <a:prstDash val="solid"/>
            <a:headEnd type="none" len="sm" w="sm"/>
            <a:tailEnd type="arrow" len="sm" w="med"/>
          </a:ln>
        </p:spPr>
      </p:sp>
      <p:grpSp>
        <p:nvGrpSpPr>
          <p:cNvPr name="Group 41" id="41"/>
          <p:cNvGrpSpPr/>
          <p:nvPr/>
        </p:nvGrpSpPr>
        <p:grpSpPr>
          <a:xfrm rot="0">
            <a:off x="12444416" y="6198973"/>
            <a:ext cx="816542" cy="854347"/>
            <a:chOff x="0" y="0"/>
            <a:chExt cx="215056" cy="225013"/>
          </a:xfrm>
        </p:grpSpPr>
        <p:sp>
          <p:nvSpPr>
            <p:cNvPr name="Freeform 42" id="42"/>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43" id="43"/>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44" id="44"/>
          <p:cNvSpPr txBox="true"/>
          <p:nvPr/>
        </p:nvSpPr>
        <p:spPr>
          <a:xfrm rot="0">
            <a:off x="12703710" y="628356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45" id="45"/>
          <p:cNvSpPr txBox="true"/>
          <p:nvPr/>
        </p:nvSpPr>
        <p:spPr>
          <a:xfrm rot="0">
            <a:off x="13115713" y="7043795"/>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13</a:t>
            </a: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791146" y="4131265"/>
            <a:ext cx="61999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 com Quantum = 2 ms</a:t>
            </a:r>
          </a:p>
        </p:txBody>
      </p:sp>
      <p:sp>
        <p:nvSpPr>
          <p:cNvPr name="AutoShape 8" id="8"/>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grpSp>
        <p:nvGrpSpPr>
          <p:cNvPr name="Group 9" id="9"/>
          <p:cNvGrpSpPr/>
          <p:nvPr/>
        </p:nvGrpSpPr>
        <p:grpSpPr>
          <a:xfrm rot="0">
            <a:off x="7953432" y="6198973"/>
            <a:ext cx="816542" cy="854347"/>
            <a:chOff x="0" y="0"/>
            <a:chExt cx="215056" cy="225013"/>
          </a:xfrm>
        </p:grpSpPr>
        <p:sp>
          <p:nvSpPr>
            <p:cNvPr name="Freeform 10" id="1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11" id="1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2" id="12"/>
          <p:cNvSpPr txBox="true"/>
          <p:nvPr/>
        </p:nvSpPr>
        <p:spPr>
          <a:xfrm rot="0">
            <a:off x="869734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13" id="13"/>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
        <p:nvSpPr>
          <p:cNvPr name="TextBox 14" id="14"/>
          <p:cNvSpPr txBox="true"/>
          <p:nvPr/>
        </p:nvSpPr>
        <p:spPr>
          <a:xfrm rot="0">
            <a:off x="821272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15" id="15"/>
          <p:cNvGrpSpPr/>
          <p:nvPr/>
        </p:nvGrpSpPr>
        <p:grpSpPr>
          <a:xfrm rot="0">
            <a:off x="8769975" y="6198973"/>
            <a:ext cx="816542" cy="854347"/>
            <a:chOff x="0" y="0"/>
            <a:chExt cx="215056" cy="225013"/>
          </a:xfrm>
        </p:grpSpPr>
        <p:sp>
          <p:nvSpPr>
            <p:cNvPr name="Freeform 16" id="1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17" id="1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8" id="18"/>
          <p:cNvSpPr txBox="true"/>
          <p:nvPr/>
        </p:nvSpPr>
        <p:spPr>
          <a:xfrm rot="0">
            <a:off x="9033188"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9" id="19"/>
          <p:cNvSpPr txBox="true"/>
          <p:nvPr/>
        </p:nvSpPr>
        <p:spPr>
          <a:xfrm rot="0">
            <a:off x="9513889"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4</a:t>
            </a:r>
          </a:p>
        </p:txBody>
      </p:sp>
      <p:grpSp>
        <p:nvGrpSpPr>
          <p:cNvPr name="Group 20" id="20"/>
          <p:cNvGrpSpPr/>
          <p:nvPr/>
        </p:nvGrpSpPr>
        <p:grpSpPr>
          <a:xfrm rot="0">
            <a:off x="9586517" y="6198973"/>
            <a:ext cx="816542" cy="854347"/>
            <a:chOff x="0" y="0"/>
            <a:chExt cx="215056" cy="225013"/>
          </a:xfrm>
        </p:grpSpPr>
        <p:sp>
          <p:nvSpPr>
            <p:cNvPr name="Freeform 21" id="21"/>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423E43"/>
            </a:solidFill>
          </p:spPr>
        </p:sp>
        <p:sp>
          <p:nvSpPr>
            <p:cNvPr name="TextBox 22" id="22"/>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3" id="23"/>
          <p:cNvSpPr txBox="true"/>
          <p:nvPr/>
        </p:nvSpPr>
        <p:spPr>
          <a:xfrm rot="0">
            <a:off x="9857221"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24" id="24"/>
          <p:cNvSpPr txBox="true"/>
          <p:nvPr/>
        </p:nvSpPr>
        <p:spPr>
          <a:xfrm rot="0">
            <a:off x="10325895"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6</a:t>
            </a:r>
          </a:p>
        </p:txBody>
      </p:sp>
      <p:grpSp>
        <p:nvGrpSpPr>
          <p:cNvPr name="Group 25" id="25"/>
          <p:cNvGrpSpPr/>
          <p:nvPr/>
        </p:nvGrpSpPr>
        <p:grpSpPr>
          <a:xfrm rot="0">
            <a:off x="10403059" y="6198973"/>
            <a:ext cx="816542" cy="854347"/>
            <a:chOff x="0" y="0"/>
            <a:chExt cx="215056" cy="225013"/>
          </a:xfrm>
        </p:grpSpPr>
        <p:sp>
          <p:nvSpPr>
            <p:cNvPr name="Freeform 26" id="2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27" id="2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8" id="28"/>
          <p:cNvSpPr txBox="true"/>
          <p:nvPr/>
        </p:nvSpPr>
        <p:spPr>
          <a:xfrm rot="0">
            <a:off x="10662354"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29" id="29"/>
          <p:cNvGrpSpPr/>
          <p:nvPr/>
        </p:nvGrpSpPr>
        <p:grpSpPr>
          <a:xfrm rot="0">
            <a:off x="11219602" y="6198973"/>
            <a:ext cx="816542" cy="854347"/>
            <a:chOff x="0" y="0"/>
            <a:chExt cx="215056" cy="225013"/>
          </a:xfrm>
        </p:grpSpPr>
        <p:sp>
          <p:nvSpPr>
            <p:cNvPr name="Freeform 30" id="3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31" id="3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32" id="32"/>
          <p:cNvSpPr txBox="true"/>
          <p:nvPr/>
        </p:nvSpPr>
        <p:spPr>
          <a:xfrm rot="0">
            <a:off x="11482815" y="6312139"/>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33" id="33"/>
          <p:cNvSpPr txBox="true"/>
          <p:nvPr/>
        </p:nvSpPr>
        <p:spPr>
          <a:xfrm rot="0">
            <a:off x="11146952" y="7015220"/>
            <a:ext cx="14530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8</a:t>
            </a:r>
          </a:p>
        </p:txBody>
      </p:sp>
      <p:sp>
        <p:nvSpPr>
          <p:cNvPr name="TextBox 34" id="34"/>
          <p:cNvSpPr txBox="true"/>
          <p:nvPr/>
        </p:nvSpPr>
        <p:spPr>
          <a:xfrm rot="0">
            <a:off x="11895932"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grpSp>
        <p:nvGrpSpPr>
          <p:cNvPr name="Group 35" id="35"/>
          <p:cNvGrpSpPr/>
          <p:nvPr/>
        </p:nvGrpSpPr>
        <p:grpSpPr>
          <a:xfrm rot="0">
            <a:off x="12036144" y="6198973"/>
            <a:ext cx="408271" cy="854347"/>
            <a:chOff x="0" y="0"/>
            <a:chExt cx="107528" cy="225013"/>
          </a:xfrm>
        </p:grpSpPr>
        <p:sp>
          <p:nvSpPr>
            <p:cNvPr name="Freeform 36" id="36"/>
            <p:cNvSpPr/>
            <p:nvPr/>
          </p:nvSpPr>
          <p:spPr>
            <a:xfrm flipH="false" flipV="false" rot="0">
              <a:off x="0" y="0"/>
              <a:ext cx="107528" cy="225013"/>
            </a:xfrm>
            <a:custGeom>
              <a:avLst/>
              <a:gdLst/>
              <a:ahLst/>
              <a:cxnLst/>
              <a:rect r="r" b="b" t="t" l="l"/>
              <a:pathLst>
                <a:path h="225013" w="107528">
                  <a:moveTo>
                    <a:pt x="0" y="0"/>
                  </a:moveTo>
                  <a:lnTo>
                    <a:pt x="107528" y="0"/>
                  </a:lnTo>
                  <a:lnTo>
                    <a:pt x="107528" y="225013"/>
                  </a:lnTo>
                  <a:lnTo>
                    <a:pt x="0" y="225013"/>
                  </a:lnTo>
                  <a:close/>
                </a:path>
              </a:pathLst>
            </a:custGeom>
            <a:solidFill>
              <a:srgbClr val="423E43"/>
            </a:solidFill>
          </p:spPr>
        </p:sp>
        <p:sp>
          <p:nvSpPr>
            <p:cNvPr name="TextBox 37" id="37"/>
            <p:cNvSpPr txBox="true"/>
            <p:nvPr/>
          </p:nvSpPr>
          <p:spPr>
            <a:xfrm>
              <a:off x="0" y="9525"/>
              <a:ext cx="107528" cy="215488"/>
            </a:xfrm>
            <a:prstGeom prst="rect">
              <a:avLst/>
            </a:prstGeom>
          </p:spPr>
          <p:txBody>
            <a:bodyPr anchor="ctr" rtlCol="false" tIns="50800" lIns="50800" bIns="50800" rIns="50800"/>
            <a:lstStyle/>
            <a:p>
              <a:pPr algn="ctr">
                <a:lnSpc>
                  <a:spcPts val="2999"/>
                </a:lnSpc>
              </a:pPr>
            </a:p>
          </p:txBody>
        </p:sp>
      </p:grpSp>
      <p:sp>
        <p:nvSpPr>
          <p:cNvPr name="TextBox 38" id="38"/>
          <p:cNvSpPr txBox="true"/>
          <p:nvPr/>
        </p:nvSpPr>
        <p:spPr>
          <a:xfrm rot="0">
            <a:off x="12113963"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39" id="39"/>
          <p:cNvSpPr txBox="true"/>
          <p:nvPr/>
        </p:nvSpPr>
        <p:spPr>
          <a:xfrm rot="0">
            <a:off x="12299170"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11</a:t>
            </a:r>
          </a:p>
        </p:txBody>
      </p:sp>
      <p:grpSp>
        <p:nvGrpSpPr>
          <p:cNvPr name="Group 40" id="40"/>
          <p:cNvGrpSpPr/>
          <p:nvPr/>
        </p:nvGrpSpPr>
        <p:grpSpPr>
          <a:xfrm rot="0">
            <a:off x="12444416" y="6198973"/>
            <a:ext cx="816542" cy="854347"/>
            <a:chOff x="0" y="0"/>
            <a:chExt cx="215056" cy="225013"/>
          </a:xfrm>
        </p:grpSpPr>
        <p:sp>
          <p:nvSpPr>
            <p:cNvPr name="Freeform 41" id="41"/>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42" id="42"/>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43" id="43"/>
          <p:cNvSpPr txBox="true"/>
          <p:nvPr/>
        </p:nvSpPr>
        <p:spPr>
          <a:xfrm rot="0">
            <a:off x="12703710" y="628356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44" id="44"/>
          <p:cNvSpPr txBox="true"/>
          <p:nvPr/>
        </p:nvSpPr>
        <p:spPr>
          <a:xfrm rot="0">
            <a:off x="13115713" y="7043795"/>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13</a:t>
            </a:r>
          </a:p>
        </p:txBody>
      </p:sp>
      <p:grpSp>
        <p:nvGrpSpPr>
          <p:cNvPr name="Group 45" id="45"/>
          <p:cNvGrpSpPr/>
          <p:nvPr/>
        </p:nvGrpSpPr>
        <p:grpSpPr>
          <a:xfrm rot="0">
            <a:off x="13260958" y="6198973"/>
            <a:ext cx="816542" cy="854347"/>
            <a:chOff x="0" y="0"/>
            <a:chExt cx="215056" cy="225013"/>
          </a:xfrm>
        </p:grpSpPr>
        <p:sp>
          <p:nvSpPr>
            <p:cNvPr name="Freeform 46" id="4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47" id="4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48" id="48"/>
          <p:cNvSpPr txBox="true"/>
          <p:nvPr/>
        </p:nvSpPr>
        <p:spPr>
          <a:xfrm rot="0">
            <a:off x="13520252" y="628356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49" id="49"/>
          <p:cNvSpPr txBox="true"/>
          <p:nvPr/>
        </p:nvSpPr>
        <p:spPr>
          <a:xfrm rot="0">
            <a:off x="13930067" y="7043795"/>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15</a:t>
            </a:r>
          </a:p>
        </p:txBody>
      </p:sp>
      <p:sp>
        <p:nvSpPr>
          <p:cNvPr name="AutoShape 50" id="50"/>
          <p:cNvSpPr/>
          <p:nvPr/>
        </p:nvSpPr>
        <p:spPr>
          <a:xfrm>
            <a:off x="6042183" y="6369289"/>
            <a:ext cx="0" cy="288606"/>
          </a:xfrm>
          <a:prstGeom prst="line">
            <a:avLst/>
          </a:prstGeom>
          <a:ln cap="flat" w="38100">
            <a:solidFill>
              <a:srgbClr val="FF0000"/>
            </a:solidFill>
            <a:prstDash val="solid"/>
            <a:headEnd type="none" len="sm" w="sm"/>
            <a:tailEnd type="arrow" len="sm" w="med"/>
          </a:ln>
        </p:spPr>
      </p:sp>
    </p:spTree>
  </p:cSld>
  <p:clrMapOvr>
    <a:masterClrMapping/>
  </p:clrMapOvr>
</p:sld>
</file>

<file path=ppt/slides/slide53.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791146" y="4131265"/>
            <a:ext cx="61999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 com Quantum = 2 ms</a:t>
            </a:r>
          </a:p>
        </p:txBody>
      </p:sp>
      <p:sp>
        <p:nvSpPr>
          <p:cNvPr name="AutoShape 8" id="8"/>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grpSp>
        <p:nvGrpSpPr>
          <p:cNvPr name="Group 9" id="9"/>
          <p:cNvGrpSpPr/>
          <p:nvPr/>
        </p:nvGrpSpPr>
        <p:grpSpPr>
          <a:xfrm rot="0">
            <a:off x="7953432" y="6198973"/>
            <a:ext cx="816542" cy="854347"/>
            <a:chOff x="0" y="0"/>
            <a:chExt cx="215056" cy="225013"/>
          </a:xfrm>
        </p:grpSpPr>
        <p:sp>
          <p:nvSpPr>
            <p:cNvPr name="Freeform 10" id="1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11" id="1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2" id="12"/>
          <p:cNvSpPr txBox="true"/>
          <p:nvPr/>
        </p:nvSpPr>
        <p:spPr>
          <a:xfrm rot="0">
            <a:off x="869734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13" id="13"/>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
        <p:nvSpPr>
          <p:cNvPr name="TextBox 14" id="14"/>
          <p:cNvSpPr txBox="true"/>
          <p:nvPr/>
        </p:nvSpPr>
        <p:spPr>
          <a:xfrm rot="0">
            <a:off x="821272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15" id="15"/>
          <p:cNvGrpSpPr/>
          <p:nvPr/>
        </p:nvGrpSpPr>
        <p:grpSpPr>
          <a:xfrm rot="0">
            <a:off x="8769975" y="6198973"/>
            <a:ext cx="816542" cy="854347"/>
            <a:chOff x="0" y="0"/>
            <a:chExt cx="215056" cy="225013"/>
          </a:xfrm>
        </p:grpSpPr>
        <p:sp>
          <p:nvSpPr>
            <p:cNvPr name="Freeform 16" id="1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17" id="1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8" id="18"/>
          <p:cNvSpPr txBox="true"/>
          <p:nvPr/>
        </p:nvSpPr>
        <p:spPr>
          <a:xfrm rot="0">
            <a:off x="9033188"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9" id="19"/>
          <p:cNvSpPr txBox="true"/>
          <p:nvPr/>
        </p:nvSpPr>
        <p:spPr>
          <a:xfrm rot="0">
            <a:off x="9513889"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4</a:t>
            </a:r>
          </a:p>
        </p:txBody>
      </p:sp>
      <p:grpSp>
        <p:nvGrpSpPr>
          <p:cNvPr name="Group 20" id="20"/>
          <p:cNvGrpSpPr/>
          <p:nvPr/>
        </p:nvGrpSpPr>
        <p:grpSpPr>
          <a:xfrm rot="0">
            <a:off x="9586517" y="6198973"/>
            <a:ext cx="816542" cy="854347"/>
            <a:chOff x="0" y="0"/>
            <a:chExt cx="215056" cy="225013"/>
          </a:xfrm>
        </p:grpSpPr>
        <p:sp>
          <p:nvSpPr>
            <p:cNvPr name="Freeform 21" id="21"/>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423E43"/>
            </a:solidFill>
          </p:spPr>
        </p:sp>
        <p:sp>
          <p:nvSpPr>
            <p:cNvPr name="TextBox 22" id="22"/>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3" id="23"/>
          <p:cNvSpPr txBox="true"/>
          <p:nvPr/>
        </p:nvSpPr>
        <p:spPr>
          <a:xfrm rot="0">
            <a:off x="9857221"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24" id="24"/>
          <p:cNvSpPr txBox="true"/>
          <p:nvPr/>
        </p:nvSpPr>
        <p:spPr>
          <a:xfrm rot="0">
            <a:off x="10325895"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6</a:t>
            </a:r>
          </a:p>
        </p:txBody>
      </p:sp>
      <p:grpSp>
        <p:nvGrpSpPr>
          <p:cNvPr name="Group 25" id="25"/>
          <p:cNvGrpSpPr/>
          <p:nvPr/>
        </p:nvGrpSpPr>
        <p:grpSpPr>
          <a:xfrm rot="0">
            <a:off x="10403059" y="6198973"/>
            <a:ext cx="816542" cy="854347"/>
            <a:chOff x="0" y="0"/>
            <a:chExt cx="215056" cy="225013"/>
          </a:xfrm>
        </p:grpSpPr>
        <p:sp>
          <p:nvSpPr>
            <p:cNvPr name="Freeform 26" id="2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27" id="2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8" id="28"/>
          <p:cNvSpPr txBox="true"/>
          <p:nvPr/>
        </p:nvSpPr>
        <p:spPr>
          <a:xfrm rot="0">
            <a:off x="10662354"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29" id="29"/>
          <p:cNvGrpSpPr/>
          <p:nvPr/>
        </p:nvGrpSpPr>
        <p:grpSpPr>
          <a:xfrm rot="0">
            <a:off x="11219602" y="6198973"/>
            <a:ext cx="816542" cy="854347"/>
            <a:chOff x="0" y="0"/>
            <a:chExt cx="215056" cy="225013"/>
          </a:xfrm>
        </p:grpSpPr>
        <p:sp>
          <p:nvSpPr>
            <p:cNvPr name="Freeform 30" id="3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31" id="3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32" id="32"/>
          <p:cNvSpPr txBox="true"/>
          <p:nvPr/>
        </p:nvSpPr>
        <p:spPr>
          <a:xfrm rot="0">
            <a:off x="11482815" y="6312139"/>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33" id="33"/>
          <p:cNvSpPr txBox="true"/>
          <p:nvPr/>
        </p:nvSpPr>
        <p:spPr>
          <a:xfrm rot="0">
            <a:off x="11146952" y="7015220"/>
            <a:ext cx="14530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8</a:t>
            </a:r>
          </a:p>
        </p:txBody>
      </p:sp>
      <p:sp>
        <p:nvSpPr>
          <p:cNvPr name="TextBox 34" id="34"/>
          <p:cNvSpPr txBox="true"/>
          <p:nvPr/>
        </p:nvSpPr>
        <p:spPr>
          <a:xfrm rot="0">
            <a:off x="11895932"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grpSp>
        <p:nvGrpSpPr>
          <p:cNvPr name="Group 35" id="35"/>
          <p:cNvGrpSpPr/>
          <p:nvPr/>
        </p:nvGrpSpPr>
        <p:grpSpPr>
          <a:xfrm rot="0">
            <a:off x="12036144" y="6198973"/>
            <a:ext cx="408271" cy="854347"/>
            <a:chOff x="0" y="0"/>
            <a:chExt cx="107528" cy="225013"/>
          </a:xfrm>
        </p:grpSpPr>
        <p:sp>
          <p:nvSpPr>
            <p:cNvPr name="Freeform 36" id="36"/>
            <p:cNvSpPr/>
            <p:nvPr/>
          </p:nvSpPr>
          <p:spPr>
            <a:xfrm flipH="false" flipV="false" rot="0">
              <a:off x="0" y="0"/>
              <a:ext cx="107528" cy="225013"/>
            </a:xfrm>
            <a:custGeom>
              <a:avLst/>
              <a:gdLst/>
              <a:ahLst/>
              <a:cxnLst/>
              <a:rect r="r" b="b" t="t" l="l"/>
              <a:pathLst>
                <a:path h="225013" w="107528">
                  <a:moveTo>
                    <a:pt x="0" y="0"/>
                  </a:moveTo>
                  <a:lnTo>
                    <a:pt x="107528" y="0"/>
                  </a:lnTo>
                  <a:lnTo>
                    <a:pt x="107528" y="225013"/>
                  </a:lnTo>
                  <a:lnTo>
                    <a:pt x="0" y="225013"/>
                  </a:lnTo>
                  <a:close/>
                </a:path>
              </a:pathLst>
            </a:custGeom>
            <a:solidFill>
              <a:srgbClr val="423E43"/>
            </a:solidFill>
          </p:spPr>
        </p:sp>
        <p:sp>
          <p:nvSpPr>
            <p:cNvPr name="TextBox 37" id="37"/>
            <p:cNvSpPr txBox="true"/>
            <p:nvPr/>
          </p:nvSpPr>
          <p:spPr>
            <a:xfrm>
              <a:off x="0" y="9525"/>
              <a:ext cx="107528" cy="215488"/>
            </a:xfrm>
            <a:prstGeom prst="rect">
              <a:avLst/>
            </a:prstGeom>
          </p:spPr>
          <p:txBody>
            <a:bodyPr anchor="ctr" rtlCol="false" tIns="50800" lIns="50800" bIns="50800" rIns="50800"/>
            <a:lstStyle/>
            <a:p>
              <a:pPr algn="ctr">
                <a:lnSpc>
                  <a:spcPts val="2999"/>
                </a:lnSpc>
              </a:pPr>
            </a:p>
          </p:txBody>
        </p:sp>
      </p:grpSp>
      <p:sp>
        <p:nvSpPr>
          <p:cNvPr name="TextBox 38" id="38"/>
          <p:cNvSpPr txBox="true"/>
          <p:nvPr/>
        </p:nvSpPr>
        <p:spPr>
          <a:xfrm rot="0">
            <a:off x="12113963"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39" id="39"/>
          <p:cNvSpPr txBox="true"/>
          <p:nvPr/>
        </p:nvSpPr>
        <p:spPr>
          <a:xfrm rot="0">
            <a:off x="12299170"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11</a:t>
            </a:r>
          </a:p>
        </p:txBody>
      </p:sp>
      <p:grpSp>
        <p:nvGrpSpPr>
          <p:cNvPr name="Group 40" id="40"/>
          <p:cNvGrpSpPr/>
          <p:nvPr/>
        </p:nvGrpSpPr>
        <p:grpSpPr>
          <a:xfrm rot="0">
            <a:off x="12444416" y="6198973"/>
            <a:ext cx="816542" cy="854347"/>
            <a:chOff x="0" y="0"/>
            <a:chExt cx="215056" cy="225013"/>
          </a:xfrm>
        </p:grpSpPr>
        <p:sp>
          <p:nvSpPr>
            <p:cNvPr name="Freeform 41" id="41"/>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42" id="42"/>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43" id="43"/>
          <p:cNvSpPr txBox="true"/>
          <p:nvPr/>
        </p:nvSpPr>
        <p:spPr>
          <a:xfrm rot="0">
            <a:off x="12703710" y="628356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44" id="44"/>
          <p:cNvSpPr txBox="true"/>
          <p:nvPr/>
        </p:nvSpPr>
        <p:spPr>
          <a:xfrm rot="0">
            <a:off x="13115713" y="7043795"/>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13</a:t>
            </a:r>
          </a:p>
        </p:txBody>
      </p:sp>
      <p:grpSp>
        <p:nvGrpSpPr>
          <p:cNvPr name="Group 45" id="45"/>
          <p:cNvGrpSpPr/>
          <p:nvPr/>
        </p:nvGrpSpPr>
        <p:grpSpPr>
          <a:xfrm rot="0">
            <a:off x="13260958" y="6198973"/>
            <a:ext cx="816542" cy="854347"/>
            <a:chOff x="0" y="0"/>
            <a:chExt cx="215056" cy="225013"/>
          </a:xfrm>
        </p:grpSpPr>
        <p:sp>
          <p:nvSpPr>
            <p:cNvPr name="Freeform 46" id="46"/>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47" id="47"/>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48" id="48"/>
          <p:cNvSpPr txBox="true"/>
          <p:nvPr/>
        </p:nvSpPr>
        <p:spPr>
          <a:xfrm rot="0">
            <a:off x="13520252" y="628356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49" id="49"/>
          <p:cNvSpPr txBox="true"/>
          <p:nvPr/>
        </p:nvSpPr>
        <p:spPr>
          <a:xfrm rot="0">
            <a:off x="13930067" y="7043795"/>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15</a:t>
            </a:r>
          </a:p>
        </p:txBody>
      </p:sp>
      <p:sp>
        <p:nvSpPr>
          <p:cNvPr name="AutoShape 50" id="50"/>
          <p:cNvSpPr/>
          <p:nvPr/>
        </p:nvSpPr>
        <p:spPr>
          <a:xfrm>
            <a:off x="6042183" y="6369289"/>
            <a:ext cx="0" cy="288606"/>
          </a:xfrm>
          <a:prstGeom prst="line">
            <a:avLst/>
          </a:prstGeom>
          <a:ln cap="flat" w="38100">
            <a:solidFill>
              <a:srgbClr val="FF0000"/>
            </a:solidFill>
            <a:prstDash val="solid"/>
            <a:headEnd type="none" len="sm" w="sm"/>
            <a:tailEnd type="arrow" len="sm" w="med"/>
          </a:ln>
        </p:spPr>
      </p:sp>
      <p:grpSp>
        <p:nvGrpSpPr>
          <p:cNvPr name="Group 51" id="51"/>
          <p:cNvGrpSpPr/>
          <p:nvPr/>
        </p:nvGrpSpPr>
        <p:grpSpPr>
          <a:xfrm rot="0">
            <a:off x="14075323" y="6198973"/>
            <a:ext cx="408271" cy="854347"/>
            <a:chOff x="0" y="0"/>
            <a:chExt cx="107528" cy="225013"/>
          </a:xfrm>
        </p:grpSpPr>
        <p:sp>
          <p:nvSpPr>
            <p:cNvPr name="Freeform 52" id="52"/>
            <p:cNvSpPr/>
            <p:nvPr/>
          </p:nvSpPr>
          <p:spPr>
            <a:xfrm flipH="false" flipV="false" rot="0">
              <a:off x="0" y="0"/>
              <a:ext cx="107528" cy="225013"/>
            </a:xfrm>
            <a:custGeom>
              <a:avLst/>
              <a:gdLst/>
              <a:ahLst/>
              <a:cxnLst/>
              <a:rect r="r" b="b" t="t" l="l"/>
              <a:pathLst>
                <a:path h="225013" w="107528">
                  <a:moveTo>
                    <a:pt x="0" y="0"/>
                  </a:moveTo>
                  <a:lnTo>
                    <a:pt x="107528" y="0"/>
                  </a:lnTo>
                  <a:lnTo>
                    <a:pt x="107528" y="225013"/>
                  </a:lnTo>
                  <a:lnTo>
                    <a:pt x="0" y="225013"/>
                  </a:lnTo>
                  <a:close/>
                </a:path>
              </a:pathLst>
            </a:custGeom>
            <a:solidFill>
              <a:srgbClr val="3A71D6"/>
            </a:solidFill>
          </p:spPr>
        </p:sp>
        <p:sp>
          <p:nvSpPr>
            <p:cNvPr name="TextBox 53" id="53"/>
            <p:cNvSpPr txBox="true"/>
            <p:nvPr/>
          </p:nvSpPr>
          <p:spPr>
            <a:xfrm>
              <a:off x="0" y="9525"/>
              <a:ext cx="107528" cy="215488"/>
            </a:xfrm>
            <a:prstGeom prst="rect">
              <a:avLst/>
            </a:prstGeom>
          </p:spPr>
          <p:txBody>
            <a:bodyPr anchor="ctr" rtlCol="false" tIns="50800" lIns="50800" bIns="50800" rIns="50800"/>
            <a:lstStyle/>
            <a:p>
              <a:pPr algn="ctr">
                <a:lnSpc>
                  <a:spcPts val="2999"/>
                </a:lnSpc>
              </a:pPr>
            </a:p>
          </p:txBody>
        </p:sp>
      </p:grpSp>
      <p:sp>
        <p:nvSpPr>
          <p:cNvPr name="TextBox 54" id="54"/>
          <p:cNvSpPr txBox="true"/>
          <p:nvPr/>
        </p:nvSpPr>
        <p:spPr>
          <a:xfrm rot="0">
            <a:off x="14153700" y="628356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55" id="55"/>
          <p:cNvSpPr txBox="true"/>
          <p:nvPr/>
        </p:nvSpPr>
        <p:spPr>
          <a:xfrm rot="0">
            <a:off x="14306398" y="7043795"/>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16</a:t>
            </a:r>
          </a:p>
        </p:txBody>
      </p:sp>
    </p:spTree>
  </p:cSld>
  <p:clrMapOvr>
    <a:masterClrMapping/>
  </p:clrMapOvr>
</p:sld>
</file>

<file path=ppt/slides/slide54.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ROUND ROBIN</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828800" y="4995920"/>
          <a:ext cx="5031607" cy="4114800"/>
        </p:xfrm>
        <a:graphic>
          <a:graphicData uri="http://schemas.openxmlformats.org/drawingml/2006/table">
            <a:tbl>
              <a:tblPr/>
              <a:tblGrid>
                <a:gridCol w="2515804"/>
                <a:gridCol w="2515804"/>
              </a:tblGrid>
              <a:tr h="1028700">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grpSp>
        <p:nvGrpSpPr>
          <p:cNvPr name="Group 8" id="8"/>
          <p:cNvGrpSpPr/>
          <p:nvPr/>
        </p:nvGrpSpPr>
        <p:grpSpPr>
          <a:xfrm rot="0">
            <a:off x="7953432" y="6198973"/>
            <a:ext cx="816542" cy="854347"/>
            <a:chOff x="0" y="0"/>
            <a:chExt cx="215056" cy="225013"/>
          </a:xfrm>
        </p:grpSpPr>
        <p:sp>
          <p:nvSpPr>
            <p:cNvPr name="Freeform 9" id="9"/>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10" id="10"/>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1" id="11"/>
          <p:cNvSpPr txBox="true"/>
          <p:nvPr/>
        </p:nvSpPr>
        <p:spPr>
          <a:xfrm rot="0">
            <a:off x="8697346"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a:t>
            </a:r>
          </a:p>
        </p:txBody>
      </p:sp>
      <p:sp>
        <p:nvSpPr>
          <p:cNvPr name="TextBox 12" id="12"/>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
        <p:nvSpPr>
          <p:cNvPr name="TextBox 13" id="13"/>
          <p:cNvSpPr txBox="true"/>
          <p:nvPr/>
        </p:nvSpPr>
        <p:spPr>
          <a:xfrm rot="0">
            <a:off x="821272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14" id="14"/>
          <p:cNvGrpSpPr/>
          <p:nvPr/>
        </p:nvGrpSpPr>
        <p:grpSpPr>
          <a:xfrm rot="0">
            <a:off x="8769975" y="6198973"/>
            <a:ext cx="816542" cy="854347"/>
            <a:chOff x="0" y="0"/>
            <a:chExt cx="215056" cy="225013"/>
          </a:xfrm>
        </p:grpSpPr>
        <p:sp>
          <p:nvSpPr>
            <p:cNvPr name="Freeform 15" id="15"/>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16" id="16"/>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17" id="17"/>
          <p:cNvSpPr txBox="true"/>
          <p:nvPr/>
        </p:nvSpPr>
        <p:spPr>
          <a:xfrm rot="0">
            <a:off x="9033188"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8" id="18"/>
          <p:cNvSpPr txBox="true"/>
          <p:nvPr/>
        </p:nvSpPr>
        <p:spPr>
          <a:xfrm rot="0">
            <a:off x="9513889"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4</a:t>
            </a:r>
          </a:p>
        </p:txBody>
      </p:sp>
      <p:grpSp>
        <p:nvGrpSpPr>
          <p:cNvPr name="Group 19" id="19"/>
          <p:cNvGrpSpPr/>
          <p:nvPr/>
        </p:nvGrpSpPr>
        <p:grpSpPr>
          <a:xfrm rot="0">
            <a:off x="9586517" y="6198973"/>
            <a:ext cx="816542" cy="854347"/>
            <a:chOff x="0" y="0"/>
            <a:chExt cx="215056" cy="225013"/>
          </a:xfrm>
        </p:grpSpPr>
        <p:sp>
          <p:nvSpPr>
            <p:cNvPr name="Freeform 20" id="2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423E43"/>
            </a:solidFill>
          </p:spPr>
        </p:sp>
        <p:sp>
          <p:nvSpPr>
            <p:cNvPr name="TextBox 21" id="2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2" id="22"/>
          <p:cNvSpPr txBox="true"/>
          <p:nvPr/>
        </p:nvSpPr>
        <p:spPr>
          <a:xfrm rot="0">
            <a:off x="9857221"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23" id="23"/>
          <p:cNvSpPr txBox="true"/>
          <p:nvPr/>
        </p:nvSpPr>
        <p:spPr>
          <a:xfrm rot="0">
            <a:off x="10325895"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6</a:t>
            </a:r>
          </a:p>
        </p:txBody>
      </p:sp>
      <p:grpSp>
        <p:nvGrpSpPr>
          <p:cNvPr name="Group 24" id="24"/>
          <p:cNvGrpSpPr/>
          <p:nvPr/>
        </p:nvGrpSpPr>
        <p:grpSpPr>
          <a:xfrm rot="0">
            <a:off x="10403059" y="6198973"/>
            <a:ext cx="816542" cy="854347"/>
            <a:chOff x="0" y="0"/>
            <a:chExt cx="215056" cy="225013"/>
          </a:xfrm>
        </p:grpSpPr>
        <p:sp>
          <p:nvSpPr>
            <p:cNvPr name="Freeform 25" id="25"/>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26" id="26"/>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27" id="27"/>
          <p:cNvSpPr txBox="true"/>
          <p:nvPr/>
        </p:nvSpPr>
        <p:spPr>
          <a:xfrm rot="0">
            <a:off x="10662354"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grpSp>
        <p:nvGrpSpPr>
          <p:cNvPr name="Group 28" id="28"/>
          <p:cNvGrpSpPr/>
          <p:nvPr/>
        </p:nvGrpSpPr>
        <p:grpSpPr>
          <a:xfrm rot="0">
            <a:off x="11219602" y="6198973"/>
            <a:ext cx="816542" cy="854347"/>
            <a:chOff x="0" y="0"/>
            <a:chExt cx="215056" cy="225013"/>
          </a:xfrm>
        </p:grpSpPr>
        <p:sp>
          <p:nvSpPr>
            <p:cNvPr name="Freeform 29" id="29"/>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009745"/>
            </a:solidFill>
          </p:spPr>
        </p:sp>
        <p:sp>
          <p:nvSpPr>
            <p:cNvPr name="TextBox 30" id="30"/>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31" id="31"/>
          <p:cNvSpPr txBox="true"/>
          <p:nvPr/>
        </p:nvSpPr>
        <p:spPr>
          <a:xfrm rot="0">
            <a:off x="11482815" y="6312139"/>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32" id="32"/>
          <p:cNvSpPr txBox="true"/>
          <p:nvPr/>
        </p:nvSpPr>
        <p:spPr>
          <a:xfrm rot="0">
            <a:off x="11146952" y="7015220"/>
            <a:ext cx="14530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8</a:t>
            </a:r>
          </a:p>
        </p:txBody>
      </p:sp>
      <p:sp>
        <p:nvSpPr>
          <p:cNvPr name="TextBox 33" id="33"/>
          <p:cNvSpPr txBox="true"/>
          <p:nvPr/>
        </p:nvSpPr>
        <p:spPr>
          <a:xfrm rot="0">
            <a:off x="11895932"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grpSp>
        <p:nvGrpSpPr>
          <p:cNvPr name="Group 34" id="34"/>
          <p:cNvGrpSpPr/>
          <p:nvPr/>
        </p:nvGrpSpPr>
        <p:grpSpPr>
          <a:xfrm rot="0">
            <a:off x="12036144" y="6198973"/>
            <a:ext cx="408271" cy="854347"/>
            <a:chOff x="0" y="0"/>
            <a:chExt cx="107528" cy="225013"/>
          </a:xfrm>
        </p:grpSpPr>
        <p:sp>
          <p:nvSpPr>
            <p:cNvPr name="Freeform 35" id="35"/>
            <p:cNvSpPr/>
            <p:nvPr/>
          </p:nvSpPr>
          <p:spPr>
            <a:xfrm flipH="false" flipV="false" rot="0">
              <a:off x="0" y="0"/>
              <a:ext cx="107528" cy="225013"/>
            </a:xfrm>
            <a:custGeom>
              <a:avLst/>
              <a:gdLst/>
              <a:ahLst/>
              <a:cxnLst/>
              <a:rect r="r" b="b" t="t" l="l"/>
              <a:pathLst>
                <a:path h="225013" w="107528">
                  <a:moveTo>
                    <a:pt x="0" y="0"/>
                  </a:moveTo>
                  <a:lnTo>
                    <a:pt x="107528" y="0"/>
                  </a:lnTo>
                  <a:lnTo>
                    <a:pt x="107528" y="225013"/>
                  </a:lnTo>
                  <a:lnTo>
                    <a:pt x="0" y="225013"/>
                  </a:lnTo>
                  <a:close/>
                </a:path>
              </a:pathLst>
            </a:custGeom>
            <a:solidFill>
              <a:srgbClr val="423E43"/>
            </a:solidFill>
          </p:spPr>
        </p:sp>
        <p:sp>
          <p:nvSpPr>
            <p:cNvPr name="TextBox 36" id="36"/>
            <p:cNvSpPr txBox="true"/>
            <p:nvPr/>
          </p:nvSpPr>
          <p:spPr>
            <a:xfrm>
              <a:off x="0" y="9525"/>
              <a:ext cx="107528" cy="215488"/>
            </a:xfrm>
            <a:prstGeom prst="rect">
              <a:avLst/>
            </a:prstGeom>
          </p:spPr>
          <p:txBody>
            <a:bodyPr anchor="ctr" rtlCol="false" tIns="50800" lIns="50800" bIns="50800" rIns="50800"/>
            <a:lstStyle/>
            <a:p>
              <a:pPr algn="ctr">
                <a:lnSpc>
                  <a:spcPts val="2999"/>
                </a:lnSpc>
              </a:pPr>
            </a:p>
          </p:txBody>
        </p:sp>
      </p:grpSp>
      <p:sp>
        <p:nvSpPr>
          <p:cNvPr name="TextBox 37" id="37"/>
          <p:cNvSpPr txBox="true"/>
          <p:nvPr/>
        </p:nvSpPr>
        <p:spPr>
          <a:xfrm rot="0">
            <a:off x="12113963"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38" id="38"/>
          <p:cNvSpPr txBox="true"/>
          <p:nvPr/>
        </p:nvSpPr>
        <p:spPr>
          <a:xfrm rot="0">
            <a:off x="12299170"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11</a:t>
            </a:r>
          </a:p>
        </p:txBody>
      </p:sp>
      <p:grpSp>
        <p:nvGrpSpPr>
          <p:cNvPr name="Group 39" id="39"/>
          <p:cNvGrpSpPr/>
          <p:nvPr/>
        </p:nvGrpSpPr>
        <p:grpSpPr>
          <a:xfrm rot="0">
            <a:off x="12444416" y="6198973"/>
            <a:ext cx="816542" cy="854347"/>
            <a:chOff x="0" y="0"/>
            <a:chExt cx="215056" cy="225013"/>
          </a:xfrm>
        </p:grpSpPr>
        <p:sp>
          <p:nvSpPr>
            <p:cNvPr name="Freeform 40" id="40"/>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41" id="41"/>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42" id="42"/>
          <p:cNvSpPr txBox="true"/>
          <p:nvPr/>
        </p:nvSpPr>
        <p:spPr>
          <a:xfrm rot="0">
            <a:off x="12703710" y="628356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43" id="43"/>
          <p:cNvSpPr txBox="true"/>
          <p:nvPr/>
        </p:nvSpPr>
        <p:spPr>
          <a:xfrm rot="0">
            <a:off x="13115713" y="7043795"/>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13</a:t>
            </a:r>
          </a:p>
        </p:txBody>
      </p:sp>
      <p:grpSp>
        <p:nvGrpSpPr>
          <p:cNvPr name="Group 44" id="44"/>
          <p:cNvGrpSpPr/>
          <p:nvPr/>
        </p:nvGrpSpPr>
        <p:grpSpPr>
          <a:xfrm rot="0">
            <a:off x="13260958" y="6198973"/>
            <a:ext cx="816542" cy="854347"/>
            <a:chOff x="0" y="0"/>
            <a:chExt cx="215056" cy="225013"/>
          </a:xfrm>
        </p:grpSpPr>
        <p:sp>
          <p:nvSpPr>
            <p:cNvPr name="Freeform 45" id="45"/>
            <p:cNvSpPr/>
            <p:nvPr/>
          </p:nvSpPr>
          <p:spPr>
            <a:xfrm flipH="false" flipV="false" rot="0">
              <a:off x="0" y="0"/>
              <a:ext cx="215056" cy="225013"/>
            </a:xfrm>
            <a:custGeom>
              <a:avLst/>
              <a:gdLst/>
              <a:ahLst/>
              <a:cxnLst/>
              <a:rect r="r" b="b" t="t" l="l"/>
              <a:pathLst>
                <a:path h="225013" w="215056">
                  <a:moveTo>
                    <a:pt x="0" y="0"/>
                  </a:moveTo>
                  <a:lnTo>
                    <a:pt x="215056" y="0"/>
                  </a:lnTo>
                  <a:lnTo>
                    <a:pt x="215056" y="225013"/>
                  </a:lnTo>
                  <a:lnTo>
                    <a:pt x="0" y="225013"/>
                  </a:lnTo>
                  <a:close/>
                </a:path>
              </a:pathLst>
            </a:custGeom>
            <a:solidFill>
              <a:srgbClr val="3A71D6"/>
            </a:solidFill>
          </p:spPr>
        </p:sp>
        <p:sp>
          <p:nvSpPr>
            <p:cNvPr name="TextBox 46" id="46"/>
            <p:cNvSpPr txBox="true"/>
            <p:nvPr/>
          </p:nvSpPr>
          <p:spPr>
            <a:xfrm>
              <a:off x="0" y="9525"/>
              <a:ext cx="215056" cy="215488"/>
            </a:xfrm>
            <a:prstGeom prst="rect">
              <a:avLst/>
            </a:prstGeom>
          </p:spPr>
          <p:txBody>
            <a:bodyPr anchor="ctr" rtlCol="false" tIns="50800" lIns="50800" bIns="50800" rIns="50800"/>
            <a:lstStyle/>
            <a:p>
              <a:pPr algn="ctr">
                <a:lnSpc>
                  <a:spcPts val="2999"/>
                </a:lnSpc>
              </a:pPr>
            </a:p>
          </p:txBody>
        </p:sp>
      </p:grpSp>
      <p:sp>
        <p:nvSpPr>
          <p:cNvPr name="TextBox 47" id="47"/>
          <p:cNvSpPr txBox="true"/>
          <p:nvPr/>
        </p:nvSpPr>
        <p:spPr>
          <a:xfrm rot="0">
            <a:off x="13520252" y="628356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48" id="48"/>
          <p:cNvSpPr txBox="true"/>
          <p:nvPr/>
        </p:nvSpPr>
        <p:spPr>
          <a:xfrm rot="0">
            <a:off x="13930067" y="7043795"/>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15</a:t>
            </a:r>
          </a:p>
        </p:txBody>
      </p:sp>
      <p:sp>
        <p:nvSpPr>
          <p:cNvPr name="AutoShape 49" id="49"/>
          <p:cNvSpPr/>
          <p:nvPr/>
        </p:nvSpPr>
        <p:spPr>
          <a:xfrm>
            <a:off x="6042183" y="6369289"/>
            <a:ext cx="0" cy="288606"/>
          </a:xfrm>
          <a:prstGeom prst="line">
            <a:avLst/>
          </a:prstGeom>
          <a:ln cap="flat" w="38100">
            <a:solidFill>
              <a:srgbClr val="FF0000"/>
            </a:solidFill>
            <a:prstDash val="solid"/>
            <a:headEnd type="none" len="sm" w="sm"/>
            <a:tailEnd type="arrow" len="sm" w="med"/>
          </a:ln>
        </p:spPr>
      </p:sp>
      <p:grpSp>
        <p:nvGrpSpPr>
          <p:cNvPr name="Group 50" id="50"/>
          <p:cNvGrpSpPr/>
          <p:nvPr/>
        </p:nvGrpSpPr>
        <p:grpSpPr>
          <a:xfrm rot="0">
            <a:off x="14075323" y="6198973"/>
            <a:ext cx="408271" cy="854347"/>
            <a:chOff x="0" y="0"/>
            <a:chExt cx="107528" cy="225013"/>
          </a:xfrm>
        </p:grpSpPr>
        <p:sp>
          <p:nvSpPr>
            <p:cNvPr name="Freeform 51" id="51"/>
            <p:cNvSpPr/>
            <p:nvPr/>
          </p:nvSpPr>
          <p:spPr>
            <a:xfrm flipH="false" flipV="false" rot="0">
              <a:off x="0" y="0"/>
              <a:ext cx="107528" cy="225013"/>
            </a:xfrm>
            <a:custGeom>
              <a:avLst/>
              <a:gdLst/>
              <a:ahLst/>
              <a:cxnLst/>
              <a:rect r="r" b="b" t="t" l="l"/>
              <a:pathLst>
                <a:path h="225013" w="107528">
                  <a:moveTo>
                    <a:pt x="0" y="0"/>
                  </a:moveTo>
                  <a:lnTo>
                    <a:pt x="107528" y="0"/>
                  </a:lnTo>
                  <a:lnTo>
                    <a:pt x="107528" y="225013"/>
                  </a:lnTo>
                  <a:lnTo>
                    <a:pt x="0" y="225013"/>
                  </a:lnTo>
                  <a:close/>
                </a:path>
              </a:pathLst>
            </a:custGeom>
            <a:solidFill>
              <a:srgbClr val="3A71D6"/>
            </a:solidFill>
          </p:spPr>
        </p:sp>
        <p:sp>
          <p:nvSpPr>
            <p:cNvPr name="TextBox 52" id="52"/>
            <p:cNvSpPr txBox="true"/>
            <p:nvPr/>
          </p:nvSpPr>
          <p:spPr>
            <a:xfrm>
              <a:off x="0" y="9525"/>
              <a:ext cx="107528" cy="215488"/>
            </a:xfrm>
            <a:prstGeom prst="rect">
              <a:avLst/>
            </a:prstGeom>
          </p:spPr>
          <p:txBody>
            <a:bodyPr anchor="ctr" rtlCol="false" tIns="50800" lIns="50800" bIns="50800" rIns="50800"/>
            <a:lstStyle/>
            <a:p>
              <a:pPr algn="ctr">
                <a:lnSpc>
                  <a:spcPts val="2999"/>
                </a:lnSpc>
              </a:pPr>
            </a:p>
          </p:txBody>
        </p:sp>
      </p:grpSp>
      <p:sp>
        <p:nvSpPr>
          <p:cNvPr name="TextBox 53" id="53"/>
          <p:cNvSpPr txBox="true"/>
          <p:nvPr/>
        </p:nvSpPr>
        <p:spPr>
          <a:xfrm rot="0">
            <a:off x="14153700" y="628356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54" id="54"/>
          <p:cNvSpPr txBox="true"/>
          <p:nvPr/>
        </p:nvSpPr>
        <p:spPr>
          <a:xfrm rot="0">
            <a:off x="14306398" y="7043795"/>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16</a:t>
            </a:r>
          </a:p>
        </p:txBody>
      </p:sp>
      <p:sp>
        <p:nvSpPr>
          <p:cNvPr name="TextBox 55" id="55"/>
          <p:cNvSpPr txBox="true"/>
          <p:nvPr/>
        </p:nvSpPr>
        <p:spPr>
          <a:xfrm rot="0">
            <a:off x="7741361" y="8229633"/>
            <a:ext cx="66995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Tempo máximo de espera = 5 ms</a:t>
            </a:r>
          </a:p>
        </p:txBody>
      </p:sp>
      <p:sp>
        <p:nvSpPr>
          <p:cNvPr name="TextBox 56" id="56"/>
          <p:cNvSpPr txBox="true"/>
          <p:nvPr/>
        </p:nvSpPr>
        <p:spPr>
          <a:xfrm rot="0">
            <a:off x="1791146" y="4131265"/>
            <a:ext cx="6199981"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 com Quantum = 2 ms</a:t>
            </a:r>
          </a:p>
        </p:txBody>
      </p:sp>
    </p:spTree>
  </p:cSld>
  <p:clrMapOvr>
    <a:masterClrMapping/>
  </p:clrMapOvr>
</p:sld>
</file>

<file path=ppt/slides/slide5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552450"/>
            <a:ext cx="14811170" cy="7777220"/>
            <a:chOff x="0" y="0"/>
            <a:chExt cx="19748227" cy="10369627"/>
          </a:xfrm>
        </p:grpSpPr>
        <p:sp>
          <p:nvSpPr>
            <p:cNvPr name="TextBox 3" id="3"/>
            <p:cNvSpPr txBox="true"/>
            <p:nvPr/>
          </p:nvSpPr>
          <p:spPr>
            <a:xfrm rot="0">
              <a:off x="0" y="4606579"/>
              <a:ext cx="19748227" cy="5670338"/>
            </a:xfrm>
            <a:prstGeom prst="rect">
              <a:avLst/>
            </a:prstGeom>
          </p:spPr>
          <p:txBody>
            <a:bodyPr anchor="t" rtlCol="false" tIns="0" lIns="0" bIns="0" rIns="0">
              <a:spAutoFit/>
            </a:bodyPr>
            <a:lstStyle/>
            <a:p>
              <a:pPr marL="588327" indent="-294163" lvl="1">
                <a:lnSpc>
                  <a:spcPts val="3814"/>
                </a:lnSpc>
                <a:buFont typeface="Arial"/>
                <a:buChar char="•"/>
              </a:pPr>
              <a:r>
                <a:rPr lang="en-US" sz="2724">
                  <a:solidFill>
                    <a:srgbClr val="FFFFFF"/>
                  </a:solidFill>
                  <a:latin typeface="Poppins Light"/>
                </a:rPr>
                <a:t>Cada processo possui uma prioridade de execução, processos com maior prioridade são executados primeiro</a:t>
              </a:r>
            </a:p>
            <a:p>
              <a:pPr>
                <a:lnSpc>
                  <a:spcPts val="3814"/>
                </a:lnSpc>
              </a:pPr>
            </a:p>
            <a:p>
              <a:pPr marL="588327" indent="-294163" lvl="1">
                <a:lnSpc>
                  <a:spcPts val="3814"/>
                </a:lnSpc>
                <a:buFont typeface="Arial"/>
                <a:buChar char="•"/>
              </a:pPr>
              <a:r>
                <a:rPr lang="en-US" sz="2724">
                  <a:solidFill>
                    <a:srgbClr val="FFFFFF"/>
                  </a:solidFill>
                  <a:latin typeface="Poppins Light"/>
                </a:rPr>
                <a:t>Quanto menor for o número da prioridade, maior ela será</a:t>
              </a:r>
            </a:p>
            <a:p>
              <a:pPr>
                <a:lnSpc>
                  <a:spcPts val="3814"/>
                </a:lnSpc>
              </a:pPr>
            </a:p>
            <a:p>
              <a:pPr marL="588327" indent="-294163" lvl="1">
                <a:lnSpc>
                  <a:spcPts val="3814"/>
                </a:lnSpc>
                <a:buFont typeface="Arial"/>
                <a:buChar char="•"/>
              </a:pPr>
              <a:r>
                <a:rPr lang="en-US" sz="2724">
                  <a:solidFill>
                    <a:srgbClr val="FFFFFF"/>
                  </a:solidFill>
                  <a:latin typeface="Poppins Light"/>
                </a:rPr>
                <a:t>A medida que o tempo passa, vai-se aumentando a prioridade do processo (aging)</a:t>
              </a:r>
            </a:p>
            <a:p>
              <a:pPr>
                <a:lnSpc>
                  <a:spcPts val="3814"/>
                </a:lnSpc>
              </a:pPr>
            </a:p>
            <a:p>
              <a:pPr algn="l" marL="588328" indent="-294164" lvl="1">
                <a:lnSpc>
                  <a:spcPts val="3815"/>
                </a:lnSpc>
                <a:spcBef>
                  <a:spcPct val="0"/>
                </a:spcBef>
                <a:buFont typeface="Arial"/>
                <a:buChar char="•"/>
              </a:pPr>
              <a:r>
                <a:rPr lang="en-US" sz="2725">
                  <a:solidFill>
                    <a:srgbClr val="FFFFFF"/>
                  </a:solidFill>
                  <a:latin typeface="Poppins Light"/>
                </a:rPr>
                <a:t>Processos com prioridades baixas podem demorar muito a serem executados</a:t>
              </a: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PRIORIDADE</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spTree>
  </p:cSld>
  <p:clrMapOvr>
    <a:masterClrMapping/>
  </p:clrMapOvr>
</p:sld>
</file>

<file path=ppt/slides/slide56.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PRIORIDADE</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028700" y="4995920"/>
          <a:ext cx="5831707" cy="4333875"/>
        </p:xfrm>
        <a:graphic>
          <a:graphicData uri="http://schemas.openxmlformats.org/drawingml/2006/table">
            <a:tbl>
              <a:tblPr/>
              <a:tblGrid>
                <a:gridCol w="2081312"/>
                <a:gridCol w="1816448"/>
                <a:gridCol w="1933948"/>
              </a:tblGrid>
              <a:tr h="1249232">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PRIORIDADE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1828800" y="4014533"/>
            <a:ext cx="185949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a:t>
            </a:r>
          </a:p>
        </p:txBody>
      </p:sp>
      <p:sp>
        <p:nvSpPr>
          <p:cNvPr name="TextBox 9" id="9"/>
          <p:cNvSpPr txBox="true"/>
          <p:nvPr/>
        </p:nvSpPr>
        <p:spPr>
          <a:xfrm rot="0">
            <a:off x="7918500"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spTree>
  </p:cSld>
  <p:clrMapOvr>
    <a:masterClrMapping/>
  </p:clrMapOvr>
</p:sld>
</file>

<file path=ppt/slides/slide57.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PRIORIDADE</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028700" y="4995920"/>
          <a:ext cx="5831707" cy="4333875"/>
        </p:xfrm>
        <a:graphic>
          <a:graphicData uri="http://schemas.openxmlformats.org/drawingml/2006/table">
            <a:tbl>
              <a:tblPr/>
              <a:tblGrid>
                <a:gridCol w="2081312"/>
                <a:gridCol w="1816448"/>
                <a:gridCol w="1933948"/>
              </a:tblGrid>
              <a:tr h="1249232">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PRIORIDADE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1828800" y="4014533"/>
            <a:ext cx="185949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a:t>
            </a:r>
          </a:p>
        </p:txBody>
      </p:sp>
      <p:sp>
        <p:nvSpPr>
          <p:cNvPr name="TextBox 9" id="9"/>
          <p:cNvSpPr txBox="true"/>
          <p:nvPr/>
        </p:nvSpPr>
        <p:spPr>
          <a:xfrm rot="0">
            <a:off x="795343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2449627" cy="854347"/>
            <a:chOff x="0" y="0"/>
            <a:chExt cx="645169" cy="225013"/>
          </a:xfrm>
        </p:grpSpPr>
        <p:sp>
          <p:nvSpPr>
            <p:cNvPr name="Freeform 11" id="11"/>
            <p:cNvSpPr/>
            <p:nvPr/>
          </p:nvSpPr>
          <p:spPr>
            <a:xfrm flipH="false" flipV="false" rot="0">
              <a:off x="0" y="0"/>
              <a:ext cx="645169" cy="225013"/>
            </a:xfrm>
            <a:custGeom>
              <a:avLst/>
              <a:gdLst/>
              <a:ahLst/>
              <a:cxnLst/>
              <a:rect r="r" b="b" t="t" l="l"/>
              <a:pathLst>
                <a:path h="225013" w="645169">
                  <a:moveTo>
                    <a:pt x="0" y="0"/>
                  </a:moveTo>
                  <a:lnTo>
                    <a:pt x="645169" y="0"/>
                  </a:lnTo>
                  <a:lnTo>
                    <a:pt x="645169" y="225013"/>
                  </a:lnTo>
                  <a:lnTo>
                    <a:pt x="0" y="225013"/>
                  </a:lnTo>
                  <a:close/>
                </a:path>
              </a:pathLst>
            </a:custGeom>
            <a:solidFill>
              <a:srgbClr val="423E43"/>
            </a:solidFill>
          </p:spPr>
        </p:sp>
        <p:sp>
          <p:nvSpPr>
            <p:cNvPr name="TextBox 12" id="12"/>
            <p:cNvSpPr txBox="true"/>
            <p:nvPr/>
          </p:nvSpPr>
          <p:spPr>
            <a:xfrm>
              <a:off x="0" y="9525"/>
              <a:ext cx="645169"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9040679"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14" id="14"/>
          <p:cNvSpPr txBox="true"/>
          <p:nvPr/>
        </p:nvSpPr>
        <p:spPr>
          <a:xfrm rot="0">
            <a:off x="10257803" y="7043795"/>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spTree>
  </p:cSld>
  <p:clrMapOvr>
    <a:masterClrMapping/>
  </p:clrMapOvr>
</p:sld>
</file>

<file path=ppt/slides/slide5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PRIORIDADE</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028700" y="4995920"/>
          <a:ext cx="5831707" cy="4333875"/>
        </p:xfrm>
        <a:graphic>
          <a:graphicData uri="http://schemas.openxmlformats.org/drawingml/2006/table">
            <a:tbl>
              <a:tblPr/>
              <a:tblGrid>
                <a:gridCol w="2081312"/>
                <a:gridCol w="1816448"/>
                <a:gridCol w="1933948"/>
              </a:tblGrid>
              <a:tr h="1249232">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PRIORIDADE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1828800" y="4014533"/>
            <a:ext cx="185949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a:t>
            </a:r>
          </a:p>
        </p:txBody>
      </p:sp>
      <p:sp>
        <p:nvSpPr>
          <p:cNvPr name="TextBox 9" id="9"/>
          <p:cNvSpPr txBox="true"/>
          <p:nvPr/>
        </p:nvSpPr>
        <p:spPr>
          <a:xfrm rot="0">
            <a:off x="795343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2449627" cy="854347"/>
            <a:chOff x="0" y="0"/>
            <a:chExt cx="645169" cy="225013"/>
          </a:xfrm>
        </p:grpSpPr>
        <p:sp>
          <p:nvSpPr>
            <p:cNvPr name="Freeform 11" id="11"/>
            <p:cNvSpPr/>
            <p:nvPr/>
          </p:nvSpPr>
          <p:spPr>
            <a:xfrm flipH="false" flipV="false" rot="0">
              <a:off x="0" y="0"/>
              <a:ext cx="645169" cy="225013"/>
            </a:xfrm>
            <a:custGeom>
              <a:avLst/>
              <a:gdLst/>
              <a:ahLst/>
              <a:cxnLst/>
              <a:rect r="r" b="b" t="t" l="l"/>
              <a:pathLst>
                <a:path h="225013" w="645169">
                  <a:moveTo>
                    <a:pt x="0" y="0"/>
                  </a:moveTo>
                  <a:lnTo>
                    <a:pt x="645169" y="0"/>
                  </a:lnTo>
                  <a:lnTo>
                    <a:pt x="645169" y="225013"/>
                  </a:lnTo>
                  <a:lnTo>
                    <a:pt x="0" y="225013"/>
                  </a:lnTo>
                  <a:close/>
                </a:path>
              </a:pathLst>
            </a:custGeom>
            <a:solidFill>
              <a:srgbClr val="423E43"/>
            </a:solidFill>
          </p:spPr>
        </p:sp>
        <p:sp>
          <p:nvSpPr>
            <p:cNvPr name="TextBox 12" id="12"/>
            <p:cNvSpPr txBox="true"/>
            <p:nvPr/>
          </p:nvSpPr>
          <p:spPr>
            <a:xfrm>
              <a:off x="0" y="9525"/>
              <a:ext cx="645169"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9040679"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14" id="14"/>
          <p:cNvSpPr txBox="true"/>
          <p:nvPr/>
        </p:nvSpPr>
        <p:spPr>
          <a:xfrm rot="0">
            <a:off x="10257803"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grpSp>
        <p:nvGrpSpPr>
          <p:cNvPr name="Group 15" id="15"/>
          <p:cNvGrpSpPr/>
          <p:nvPr/>
        </p:nvGrpSpPr>
        <p:grpSpPr>
          <a:xfrm rot="0">
            <a:off x="10403059" y="6198973"/>
            <a:ext cx="1848470" cy="854347"/>
            <a:chOff x="0" y="0"/>
            <a:chExt cx="486840" cy="225013"/>
          </a:xfrm>
        </p:grpSpPr>
        <p:sp>
          <p:nvSpPr>
            <p:cNvPr name="Freeform 16" id="16"/>
            <p:cNvSpPr/>
            <p:nvPr/>
          </p:nvSpPr>
          <p:spPr>
            <a:xfrm flipH="false" flipV="false" rot="0">
              <a:off x="0" y="0"/>
              <a:ext cx="486840" cy="225013"/>
            </a:xfrm>
            <a:custGeom>
              <a:avLst/>
              <a:gdLst/>
              <a:ahLst/>
              <a:cxnLst/>
              <a:rect r="r" b="b" t="t" l="l"/>
              <a:pathLst>
                <a:path h="225013" w="486840">
                  <a:moveTo>
                    <a:pt x="0" y="0"/>
                  </a:moveTo>
                  <a:lnTo>
                    <a:pt x="486840" y="0"/>
                  </a:lnTo>
                  <a:lnTo>
                    <a:pt x="486840" y="225013"/>
                  </a:lnTo>
                  <a:lnTo>
                    <a:pt x="0" y="225013"/>
                  </a:lnTo>
                  <a:close/>
                </a:path>
              </a:pathLst>
            </a:custGeom>
            <a:solidFill>
              <a:srgbClr val="009745"/>
            </a:solidFill>
          </p:spPr>
        </p:sp>
        <p:sp>
          <p:nvSpPr>
            <p:cNvPr name="TextBox 17" id="17"/>
            <p:cNvSpPr txBox="true"/>
            <p:nvPr/>
          </p:nvSpPr>
          <p:spPr>
            <a:xfrm>
              <a:off x="0" y="9525"/>
              <a:ext cx="486840" cy="215488"/>
            </a:xfrm>
            <a:prstGeom prst="rect">
              <a:avLst/>
            </a:prstGeom>
          </p:spPr>
          <p:txBody>
            <a:bodyPr anchor="ctr" rtlCol="false" tIns="50800" lIns="50800" bIns="50800" rIns="50800"/>
            <a:lstStyle/>
            <a:p>
              <a:pPr algn="ctr">
                <a:lnSpc>
                  <a:spcPts val="2999"/>
                </a:lnSpc>
              </a:pPr>
            </a:p>
          </p:txBody>
        </p:sp>
      </p:grpSp>
      <p:sp>
        <p:nvSpPr>
          <p:cNvPr name="TextBox 18" id="18"/>
          <p:cNvSpPr txBox="true"/>
          <p:nvPr/>
        </p:nvSpPr>
        <p:spPr>
          <a:xfrm rot="0">
            <a:off x="11182237"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9" id="19"/>
          <p:cNvSpPr txBox="true"/>
          <p:nvPr/>
        </p:nvSpPr>
        <p:spPr>
          <a:xfrm rot="0">
            <a:off x="12106273"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18</a:t>
            </a:r>
          </a:p>
        </p:txBody>
      </p:sp>
      <p:sp>
        <p:nvSpPr>
          <p:cNvPr name="AutoShape 20" id="20"/>
          <p:cNvSpPr/>
          <p:nvPr/>
        </p:nvSpPr>
        <p:spPr>
          <a:xfrm>
            <a:off x="4344950" y="8631169"/>
            <a:ext cx="0" cy="288606"/>
          </a:xfrm>
          <a:prstGeom prst="line">
            <a:avLst/>
          </a:prstGeom>
          <a:ln cap="flat" w="38100">
            <a:solidFill>
              <a:srgbClr val="FF0000"/>
            </a:solidFill>
            <a:prstDash val="solid"/>
            <a:headEnd type="none" len="sm" w="sm"/>
            <a:tailEnd type="arrow" len="sm" w="med"/>
          </a:ln>
        </p:spPr>
      </p:sp>
      <p:sp>
        <p:nvSpPr>
          <p:cNvPr name="AutoShape 21" id="21"/>
          <p:cNvSpPr/>
          <p:nvPr/>
        </p:nvSpPr>
        <p:spPr>
          <a:xfrm>
            <a:off x="6292931" y="7607653"/>
            <a:ext cx="0" cy="288606"/>
          </a:xfrm>
          <a:prstGeom prst="line">
            <a:avLst/>
          </a:prstGeom>
          <a:ln cap="flat" w="38100">
            <a:solidFill>
              <a:srgbClr val="FF0000"/>
            </a:solidFill>
            <a:prstDash val="solid"/>
            <a:headEnd type="none" len="sm" w="sm"/>
            <a:tailEnd type="arrow" len="sm" w="med"/>
          </a:ln>
        </p:spPr>
      </p:sp>
      <p:sp>
        <p:nvSpPr>
          <p:cNvPr name="AutoShape 22" id="22"/>
          <p:cNvSpPr/>
          <p:nvPr/>
        </p:nvSpPr>
        <p:spPr>
          <a:xfrm>
            <a:off x="6311981" y="6626147"/>
            <a:ext cx="0" cy="288606"/>
          </a:xfrm>
          <a:prstGeom prst="line">
            <a:avLst/>
          </a:prstGeom>
          <a:ln cap="flat" w="38100">
            <a:solidFill>
              <a:srgbClr val="FF0000"/>
            </a:solidFill>
            <a:prstDash val="solid"/>
            <a:headEnd type="none" len="sm" w="sm"/>
            <a:tailEnd type="arrow" len="sm" w="med"/>
          </a:ln>
        </p:spPr>
      </p:sp>
    </p:spTree>
  </p:cSld>
  <p:clrMapOvr>
    <a:masterClrMapping/>
  </p:clrMapOvr>
</p:sld>
</file>

<file path=ppt/slides/slide59.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PRIORIDADE</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028700" y="4995920"/>
          <a:ext cx="5831707" cy="4333875"/>
        </p:xfrm>
        <a:graphic>
          <a:graphicData uri="http://schemas.openxmlformats.org/drawingml/2006/table">
            <a:tbl>
              <a:tblPr/>
              <a:tblGrid>
                <a:gridCol w="2081312"/>
                <a:gridCol w="1816448"/>
                <a:gridCol w="1933948"/>
              </a:tblGrid>
              <a:tr h="1249232">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PRIORIDADE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1828800" y="4014533"/>
            <a:ext cx="185949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Exemplo:</a:t>
            </a:r>
          </a:p>
        </p:txBody>
      </p:sp>
      <p:sp>
        <p:nvSpPr>
          <p:cNvPr name="TextBox 9" id="9"/>
          <p:cNvSpPr txBox="true"/>
          <p:nvPr/>
        </p:nvSpPr>
        <p:spPr>
          <a:xfrm rot="0">
            <a:off x="795343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10" id="10"/>
          <p:cNvGrpSpPr/>
          <p:nvPr/>
        </p:nvGrpSpPr>
        <p:grpSpPr>
          <a:xfrm rot="0">
            <a:off x="7953432" y="6198973"/>
            <a:ext cx="2449627" cy="854347"/>
            <a:chOff x="0" y="0"/>
            <a:chExt cx="645169" cy="225013"/>
          </a:xfrm>
        </p:grpSpPr>
        <p:sp>
          <p:nvSpPr>
            <p:cNvPr name="Freeform 11" id="11"/>
            <p:cNvSpPr/>
            <p:nvPr/>
          </p:nvSpPr>
          <p:spPr>
            <a:xfrm flipH="false" flipV="false" rot="0">
              <a:off x="0" y="0"/>
              <a:ext cx="645169" cy="225013"/>
            </a:xfrm>
            <a:custGeom>
              <a:avLst/>
              <a:gdLst/>
              <a:ahLst/>
              <a:cxnLst/>
              <a:rect r="r" b="b" t="t" l="l"/>
              <a:pathLst>
                <a:path h="225013" w="645169">
                  <a:moveTo>
                    <a:pt x="0" y="0"/>
                  </a:moveTo>
                  <a:lnTo>
                    <a:pt x="645169" y="0"/>
                  </a:lnTo>
                  <a:lnTo>
                    <a:pt x="645169" y="225013"/>
                  </a:lnTo>
                  <a:lnTo>
                    <a:pt x="0" y="225013"/>
                  </a:lnTo>
                  <a:close/>
                </a:path>
              </a:pathLst>
            </a:custGeom>
            <a:solidFill>
              <a:srgbClr val="423E43"/>
            </a:solidFill>
          </p:spPr>
        </p:sp>
        <p:sp>
          <p:nvSpPr>
            <p:cNvPr name="TextBox 12" id="12"/>
            <p:cNvSpPr txBox="true"/>
            <p:nvPr/>
          </p:nvSpPr>
          <p:spPr>
            <a:xfrm>
              <a:off x="0" y="9525"/>
              <a:ext cx="645169" cy="215488"/>
            </a:xfrm>
            <a:prstGeom prst="rect">
              <a:avLst/>
            </a:prstGeom>
          </p:spPr>
          <p:txBody>
            <a:bodyPr anchor="ctr" rtlCol="false" tIns="50800" lIns="50800" bIns="50800" rIns="50800"/>
            <a:lstStyle/>
            <a:p>
              <a:pPr algn="ctr">
                <a:lnSpc>
                  <a:spcPts val="2999"/>
                </a:lnSpc>
              </a:pPr>
            </a:p>
          </p:txBody>
        </p:sp>
      </p:grpSp>
      <p:sp>
        <p:nvSpPr>
          <p:cNvPr name="TextBox 13" id="13"/>
          <p:cNvSpPr txBox="true"/>
          <p:nvPr/>
        </p:nvSpPr>
        <p:spPr>
          <a:xfrm rot="0">
            <a:off x="9040679"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14" id="14"/>
          <p:cNvSpPr txBox="true"/>
          <p:nvPr/>
        </p:nvSpPr>
        <p:spPr>
          <a:xfrm rot="0">
            <a:off x="10257803"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grpSp>
        <p:nvGrpSpPr>
          <p:cNvPr name="Group 15" id="15"/>
          <p:cNvGrpSpPr/>
          <p:nvPr/>
        </p:nvGrpSpPr>
        <p:grpSpPr>
          <a:xfrm rot="0">
            <a:off x="10403059" y="6198973"/>
            <a:ext cx="1848470" cy="854347"/>
            <a:chOff x="0" y="0"/>
            <a:chExt cx="486840" cy="225013"/>
          </a:xfrm>
        </p:grpSpPr>
        <p:sp>
          <p:nvSpPr>
            <p:cNvPr name="Freeform 16" id="16"/>
            <p:cNvSpPr/>
            <p:nvPr/>
          </p:nvSpPr>
          <p:spPr>
            <a:xfrm flipH="false" flipV="false" rot="0">
              <a:off x="0" y="0"/>
              <a:ext cx="486840" cy="225013"/>
            </a:xfrm>
            <a:custGeom>
              <a:avLst/>
              <a:gdLst/>
              <a:ahLst/>
              <a:cxnLst/>
              <a:rect r="r" b="b" t="t" l="l"/>
              <a:pathLst>
                <a:path h="225013" w="486840">
                  <a:moveTo>
                    <a:pt x="0" y="0"/>
                  </a:moveTo>
                  <a:lnTo>
                    <a:pt x="486840" y="0"/>
                  </a:lnTo>
                  <a:lnTo>
                    <a:pt x="486840" y="225013"/>
                  </a:lnTo>
                  <a:lnTo>
                    <a:pt x="0" y="225013"/>
                  </a:lnTo>
                  <a:close/>
                </a:path>
              </a:pathLst>
            </a:custGeom>
            <a:solidFill>
              <a:srgbClr val="009745"/>
            </a:solidFill>
          </p:spPr>
        </p:sp>
        <p:sp>
          <p:nvSpPr>
            <p:cNvPr name="TextBox 17" id="17"/>
            <p:cNvSpPr txBox="true"/>
            <p:nvPr/>
          </p:nvSpPr>
          <p:spPr>
            <a:xfrm>
              <a:off x="0" y="9525"/>
              <a:ext cx="486840" cy="215488"/>
            </a:xfrm>
            <a:prstGeom prst="rect">
              <a:avLst/>
            </a:prstGeom>
          </p:spPr>
          <p:txBody>
            <a:bodyPr anchor="ctr" rtlCol="false" tIns="50800" lIns="50800" bIns="50800" rIns="50800"/>
            <a:lstStyle/>
            <a:p>
              <a:pPr algn="ctr">
                <a:lnSpc>
                  <a:spcPts val="2999"/>
                </a:lnSpc>
              </a:pPr>
            </a:p>
          </p:txBody>
        </p:sp>
      </p:grpSp>
      <p:sp>
        <p:nvSpPr>
          <p:cNvPr name="TextBox 18" id="18"/>
          <p:cNvSpPr txBox="true"/>
          <p:nvPr/>
        </p:nvSpPr>
        <p:spPr>
          <a:xfrm rot="0">
            <a:off x="11182237"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9" id="19"/>
          <p:cNvSpPr txBox="true"/>
          <p:nvPr/>
        </p:nvSpPr>
        <p:spPr>
          <a:xfrm rot="0">
            <a:off x="12106273"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18</a:t>
            </a:r>
          </a:p>
        </p:txBody>
      </p:sp>
      <p:sp>
        <p:nvSpPr>
          <p:cNvPr name="AutoShape 20" id="20"/>
          <p:cNvSpPr/>
          <p:nvPr/>
        </p:nvSpPr>
        <p:spPr>
          <a:xfrm>
            <a:off x="4377967" y="7624162"/>
            <a:ext cx="0" cy="288606"/>
          </a:xfrm>
          <a:prstGeom prst="line">
            <a:avLst/>
          </a:prstGeom>
          <a:ln cap="flat" w="38100">
            <a:solidFill>
              <a:srgbClr val="FF0000"/>
            </a:solidFill>
            <a:prstDash val="solid"/>
            <a:headEnd type="none" len="sm" w="sm"/>
            <a:tailEnd type="arrow" len="sm" w="med"/>
          </a:ln>
        </p:spPr>
      </p:sp>
      <p:sp>
        <p:nvSpPr>
          <p:cNvPr name="AutoShape 21" id="21"/>
          <p:cNvSpPr/>
          <p:nvPr/>
        </p:nvSpPr>
        <p:spPr>
          <a:xfrm>
            <a:off x="6311981" y="6626147"/>
            <a:ext cx="0" cy="288606"/>
          </a:xfrm>
          <a:prstGeom prst="line">
            <a:avLst/>
          </a:prstGeom>
          <a:ln cap="flat" w="38100">
            <a:solidFill>
              <a:srgbClr val="FF0000"/>
            </a:solidFill>
            <a:prstDash val="solid"/>
            <a:headEnd type="none" len="sm" w="sm"/>
            <a:tailEnd type="arrow" len="sm" w="med"/>
          </a:ln>
        </p:spPr>
      </p:sp>
      <p:sp>
        <p:nvSpPr>
          <p:cNvPr name="AutoShape 22" id="22"/>
          <p:cNvSpPr/>
          <p:nvPr/>
        </p:nvSpPr>
        <p:spPr>
          <a:xfrm>
            <a:off x="6273881" y="8631169"/>
            <a:ext cx="0" cy="288606"/>
          </a:xfrm>
          <a:prstGeom prst="line">
            <a:avLst/>
          </a:prstGeom>
          <a:ln cap="flat" w="38100">
            <a:solidFill>
              <a:srgbClr val="FF0000"/>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497641" y="3086100"/>
            <a:ext cx="5292718" cy="5292718"/>
          </a:xfrm>
          <a:custGeom>
            <a:avLst/>
            <a:gdLst/>
            <a:ahLst/>
            <a:cxnLst/>
            <a:rect r="r" b="b" t="t" l="l"/>
            <a:pathLst>
              <a:path h="5292718" w="5292718">
                <a:moveTo>
                  <a:pt x="0" y="0"/>
                </a:moveTo>
                <a:lnTo>
                  <a:pt x="5292718" y="0"/>
                </a:lnTo>
                <a:lnTo>
                  <a:pt x="5292718" y="5292718"/>
                </a:lnTo>
                <a:lnTo>
                  <a:pt x="0" y="52927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8080918" y="5128502"/>
            <a:ext cx="2126165" cy="1063082"/>
          </a:xfrm>
          <a:custGeom>
            <a:avLst/>
            <a:gdLst/>
            <a:ahLst/>
            <a:cxnLst/>
            <a:rect r="r" b="b" t="t" l="l"/>
            <a:pathLst>
              <a:path h="1063082" w="2126165">
                <a:moveTo>
                  <a:pt x="0" y="0"/>
                </a:moveTo>
                <a:lnTo>
                  <a:pt x="2126164" y="0"/>
                </a:lnTo>
                <a:lnTo>
                  <a:pt x="2126164" y="1063082"/>
                </a:lnTo>
                <a:lnTo>
                  <a:pt x="0" y="1063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4" id="4"/>
          <p:cNvSpPr/>
          <p:nvPr/>
        </p:nvSpPr>
        <p:spPr>
          <a:xfrm flipH="true">
            <a:off x="9144000" y="3086100"/>
            <a:ext cx="0" cy="1510861"/>
          </a:xfrm>
          <a:prstGeom prst="line">
            <a:avLst/>
          </a:prstGeom>
          <a:ln cap="flat" w="38100">
            <a:solidFill>
              <a:srgbClr val="000000"/>
            </a:solidFill>
            <a:prstDash val="solid"/>
            <a:headEnd type="diamond" len="lg" w="lg"/>
            <a:tailEnd type="diamond" len="lg" w="lg"/>
          </a:ln>
        </p:spPr>
      </p:sp>
      <p:sp>
        <p:nvSpPr>
          <p:cNvPr name="AutoShape 5" id="5"/>
          <p:cNvSpPr/>
          <p:nvPr/>
        </p:nvSpPr>
        <p:spPr>
          <a:xfrm>
            <a:off x="9675541" y="6047912"/>
            <a:ext cx="1719028" cy="1106724"/>
          </a:xfrm>
          <a:prstGeom prst="line">
            <a:avLst/>
          </a:prstGeom>
          <a:ln cap="flat" w="38100">
            <a:solidFill>
              <a:srgbClr val="000000"/>
            </a:solidFill>
            <a:prstDash val="solid"/>
            <a:headEnd type="diamond" len="lg" w="lg"/>
            <a:tailEnd type="diamond" len="lg" w="lg"/>
          </a:ln>
        </p:spPr>
      </p:sp>
      <p:sp>
        <p:nvSpPr>
          <p:cNvPr name="AutoShape 6" id="6"/>
          <p:cNvSpPr/>
          <p:nvPr/>
        </p:nvSpPr>
        <p:spPr>
          <a:xfrm flipV="true">
            <a:off x="6895769" y="6033054"/>
            <a:ext cx="1716690" cy="1106830"/>
          </a:xfrm>
          <a:prstGeom prst="line">
            <a:avLst/>
          </a:prstGeom>
          <a:ln cap="flat" w="38100">
            <a:solidFill>
              <a:srgbClr val="000000"/>
            </a:solidFill>
            <a:prstDash val="solid"/>
            <a:headEnd type="diamond" len="lg" w="lg"/>
            <a:tailEnd type="diamond" len="lg" w="lg"/>
          </a:ln>
        </p:spPr>
      </p:sp>
      <p:sp>
        <p:nvSpPr>
          <p:cNvPr name="TextBox 7" id="7"/>
          <p:cNvSpPr txBox="true"/>
          <p:nvPr/>
        </p:nvSpPr>
        <p:spPr>
          <a:xfrm rot="0">
            <a:off x="6835137" y="4934150"/>
            <a:ext cx="1600116" cy="698437"/>
          </a:xfrm>
          <a:prstGeom prst="rect">
            <a:avLst/>
          </a:prstGeom>
        </p:spPr>
        <p:txBody>
          <a:bodyPr anchor="t" rtlCol="false" tIns="0" lIns="0" bIns="0" rIns="0">
            <a:spAutoFit/>
          </a:bodyPr>
          <a:lstStyle/>
          <a:p>
            <a:pPr algn="ctr">
              <a:lnSpc>
                <a:spcPts val="2827"/>
              </a:lnSpc>
            </a:pPr>
            <a:r>
              <a:rPr lang="en-US" sz="2019">
                <a:solidFill>
                  <a:srgbClr val="000000"/>
                </a:solidFill>
                <a:latin typeface="Open Sans Bold"/>
              </a:rPr>
              <a:t>Contexto </a:t>
            </a:r>
          </a:p>
          <a:p>
            <a:pPr algn="ctr">
              <a:lnSpc>
                <a:spcPts val="2827"/>
              </a:lnSpc>
            </a:pPr>
            <a:r>
              <a:rPr lang="en-US" sz="2019">
                <a:solidFill>
                  <a:srgbClr val="000000"/>
                </a:solidFill>
                <a:latin typeface="Open Sans Bold"/>
              </a:rPr>
              <a:t>de Software </a:t>
            </a:r>
          </a:p>
        </p:txBody>
      </p:sp>
      <p:sp>
        <p:nvSpPr>
          <p:cNvPr name="TextBox 8" id="8"/>
          <p:cNvSpPr txBox="true"/>
          <p:nvPr/>
        </p:nvSpPr>
        <p:spPr>
          <a:xfrm rot="0">
            <a:off x="9824784" y="4934150"/>
            <a:ext cx="1652682" cy="698437"/>
          </a:xfrm>
          <a:prstGeom prst="rect">
            <a:avLst/>
          </a:prstGeom>
        </p:spPr>
        <p:txBody>
          <a:bodyPr anchor="t" rtlCol="false" tIns="0" lIns="0" bIns="0" rIns="0">
            <a:spAutoFit/>
          </a:bodyPr>
          <a:lstStyle/>
          <a:p>
            <a:pPr algn="ctr">
              <a:lnSpc>
                <a:spcPts val="2827"/>
              </a:lnSpc>
            </a:pPr>
            <a:r>
              <a:rPr lang="en-US" sz="2019">
                <a:solidFill>
                  <a:srgbClr val="000000"/>
                </a:solidFill>
                <a:latin typeface="Open Sans Bold"/>
              </a:rPr>
              <a:t>Contexto </a:t>
            </a:r>
          </a:p>
          <a:p>
            <a:pPr algn="ctr">
              <a:lnSpc>
                <a:spcPts val="2827"/>
              </a:lnSpc>
            </a:pPr>
            <a:r>
              <a:rPr lang="en-US" sz="2019">
                <a:solidFill>
                  <a:srgbClr val="000000"/>
                </a:solidFill>
                <a:latin typeface="Open Sans Bold"/>
              </a:rPr>
              <a:t>de Hardware</a:t>
            </a:r>
          </a:p>
        </p:txBody>
      </p:sp>
      <p:sp>
        <p:nvSpPr>
          <p:cNvPr name="TextBox 9" id="9"/>
          <p:cNvSpPr txBox="true"/>
          <p:nvPr/>
        </p:nvSpPr>
        <p:spPr>
          <a:xfrm rot="0">
            <a:off x="8115119" y="7061657"/>
            <a:ext cx="2022657" cy="698437"/>
          </a:xfrm>
          <a:prstGeom prst="rect">
            <a:avLst/>
          </a:prstGeom>
        </p:spPr>
        <p:txBody>
          <a:bodyPr anchor="t" rtlCol="false" tIns="0" lIns="0" bIns="0" rIns="0">
            <a:spAutoFit/>
          </a:bodyPr>
          <a:lstStyle/>
          <a:p>
            <a:pPr algn="ctr">
              <a:lnSpc>
                <a:spcPts val="2827"/>
              </a:lnSpc>
            </a:pPr>
            <a:r>
              <a:rPr lang="en-US" sz="2019">
                <a:solidFill>
                  <a:srgbClr val="000000"/>
                </a:solidFill>
                <a:latin typeface="Open Sans Bold"/>
              </a:rPr>
              <a:t>Espaço de </a:t>
            </a:r>
          </a:p>
          <a:p>
            <a:pPr algn="ctr">
              <a:lnSpc>
                <a:spcPts val="2827"/>
              </a:lnSpc>
            </a:pPr>
            <a:r>
              <a:rPr lang="en-US" sz="2019">
                <a:solidFill>
                  <a:srgbClr val="000000"/>
                </a:solidFill>
                <a:latin typeface="Open Sans Bold"/>
              </a:rPr>
              <a:t>Endereçamento</a:t>
            </a:r>
          </a:p>
        </p:txBody>
      </p:sp>
      <p:sp>
        <p:nvSpPr>
          <p:cNvPr name="TextBox 10" id="10"/>
          <p:cNvSpPr txBox="true"/>
          <p:nvPr/>
        </p:nvSpPr>
        <p:spPr>
          <a:xfrm rot="0">
            <a:off x="249304" y="447675"/>
            <a:ext cx="10404425" cy="1038225"/>
          </a:xfrm>
          <a:prstGeom prst="rect">
            <a:avLst/>
          </a:prstGeom>
        </p:spPr>
        <p:txBody>
          <a:bodyPr anchor="t" rtlCol="false" tIns="0" lIns="0" bIns="0" rIns="0">
            <a:spAutoFit/>
          </a:bodyPr>
          <a:lstStyle/>
          <a:p>
            <a:pPr algn="ctr">
              <a:lnSpc>
                <a:spcPts val="8400"/>
              </a:lnSpc>
            </a:pPr>
            <a:r>
              <a:rPr lang="en-US" sz="6000">
                <a:solidFill>
                  <a:srgbClr val="FFFFFF"/>
                </a:solidFill>
                <a:latin typeface="Poppins Medium Bold"/>
              </a:rPr>
              <a:t>ESTRUTURA DE PROCESSOS</a:t>
            </a:r>
          </a:p>
        </p:txBody>
      </p:sp>
    </p:spTree>
  </p:cSld>
  <p:clrMapOvr>
    <a:masterClrMapping/>
  </p:clrMapOvr>
</p:sld>
</file>

<file path=ppt/slides/slide60.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PRIORIDADE</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035875" y="4414895"/>
          <a:ext cx="5831707" cy="5353050"/>
        </p:xfrm>
        <a:graphic>
          <a:graphicData uri="http://schemas.openxmlformats.org/drawingml/2006/table">
            <a:tbl>
              <a:tblPr/>
              <a:tblGrid>
                <a:gridCol w="2081312"/>
                <a:gridCol w="1816448"/>
                <a:gridCol w="1933948"/>
              </a:tblGrid>
              <a:tr h="1247126">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PRIORIDADE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795343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9" id="9"/>
          <p:cNvGrpSpPr/>
          <p:nvPr/>
        </p:nvGrpSpPr>
        <p:grpSpPr>
          <a:xfrm rot="0">
            <a:off x="7953432" y="6198973"/>
            <a:ext cx="2449627" cy="854347"/>
            <a:chOff x="0" y="0"/>
            <a:chExt cx="645169" cy="225013"/>
          </a:xfrm>
        </p:grpSpPr>
        <p:sp>
          <p:nvSpPr>
            <p:cNvPr name="Freeform 10" id="10"/>
            <p:cNvSpPr/>
            <p:nvPr/>
          </p:nvSpPr>
          <p:spPr>
            <a:xfrm flipH="false" flipV="false" rot="0">
              <a:off x="0" y="0"/>
              <a:ext cx="645169" cy="225013"/>
            </a:xfrm>
            <a:custGeom>
              <a:avLst/>
              <a:gdLst/>
              <a:ahLst/>
              <a:cxnLst/>
              <a:rect r="r" b="b" t="t" l="l"/>
              <a:pathLst>
                <a:path h="225013" w="645169">
                  <a:moveTo>
                    <a:pt x="0" y="0"/>
                  </a:moveTo>
                  <a:lnTo>
                    <a:pt x="645169" y="0"/>
                  </a:lnTo>
                  <a:lnTo>
                    <a:pt x="645169" y="225013"/>
                  </a:lnTo>
                  <a:lnTo>
                    <a:pt x="0" y="225013"/>
                  </a:lnTo>
                  <a:close/>
                </a:path>
              </a:pathLst>
            </a:custGeom>
            <a:solidFill>
              <a:srgbClr val="423E43"/>
            </a:solidFill>
          </p:spPr>
        </p:sp>
        <p:sp>
          <p:nvSpPr>
            <p:cNvPr name="TextBox 11" id="11"/>
            <p:cNvSpPr txBox="true"/>
            <p:nvPr/>
          </p:nvSpPr>
          <p:spPr>
            <a:xfrm>
              <a:off x="0" y="9525"/>
              <a:ext cx="645169" cy="215488"/>
            </a:xfrm>
            <a:prstGeom prst="rect">
              <a:avLst/>
            </a:prstGeom>
          </p:spPr>
          <p:txBody>
            <a:bodyPr anchor="ctr" rtlCol="false" tIns="50800" lIns="50800" bIns="50800" rIns="50800"/>
            <a:lstStyle/>
            <a:p>
              <a:pPr algn="ctr">
                <a:lnSpc>
                  <a:spcPts val="2999"/>
                </a:lnSpc>
              </a:pPr>
            </a:p>
          </p:txBody>
        </p:sp>
      </p:grpSp>
      <p:sp>
        <p:nvSpPr>
          <p:cNvPr name="TextBox 12" id="12"/>
          <p:cNvSpPr txBox="true"/>
          <p:nvPr/>
        </p:nvSpPr>
        <p:spPr>
          <a:xfrm rot="0">
            <a:off x="9040679"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13" id="13"/>
          <p:cNvSpPr txBox="true"/>
          <p:nvPr/>
        </p:nvSpPr>
        <p:spPr>
          <a:xfrm rot="0">
            <a:off x="10257803"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grpSp>
        <p:nvGrpSpPr>
          <p:cNvPr name="Group 14" id="14"/>
          <p:cNvGrpSpPr/>
          <p:nvPr/>
        </p:nvGrpSpPr>
        <p:grpSpPr>
          <a:xfrm rot="0">
            <a:off x="10403059" y="6198973"/>
            <a:ext cx="1848470" cy="854347"/>
            <a:chOff x="0" y="0"/>
            <a:chExt cx="486840" cy="225013"/>
          </a:xfrm>
        </p:grpSpPr>
        <p:sp>
          <p:nvSpPr>
            <p:cNvPr name="Freeform 15" id="15"/>
            <p:cNvSpPr/>
            <p:nvPr/>
          </p:nvSpPr>
          <p:spPr>
            <a:xfrm flipH="false" flipV="false" rot="0">
              <a:off x="0" y="0"/>
              <a:ext cx="486840" cy="225013"/>
            </a:xfrm>
            <a:custGeom>
              <a:avLst/>
              <a:gdLst/>
              <a:ahLst/>
              <a:cxnLst/>
              <a:rect r="r" b="b" t="t" l="l"/>
              <a:pathLst>
                <a:path h="225013" w="486840">
                  <a:moveTo>
                    <a:pt x="0" y="0"/>
                  </a:moveTo>
                  <a:lnTo>
                    <a:pt x="486840" y="0"/>
                  </a:lnTo>
                  <a:lnTo>
                    <a:pt x="486840" y="225013"/>
                  </a:lnTo>
                  <a:lnTo>
                    <a:pt x="0" y="225013"/>
                  </a:lnTo>
                  <a:close/>
                </a:path>
              </a:pathLst>
            </a:custGeom>
            <a:solidFill>
              <a:srgbClr val="009745"/>
            </a:solidFill>
          </p:spPr>
        </p:sp>
        <p:sp>
          <p:nvSpPr>
            <p:cNvPr name="TextBox 16" id="16"/>
            <p:cNvSpPr txBox="true"/>
            <p:nvPr/>
          </p:nvSpPr>
          <p:spPr>
            <a:xfrm>
              <a:off x="0" y="9525"/>
              <a:ext cx="486840" cy="215488"/>
            </a:xfrm>
            <a:prstGeom prst="rect">
              <a:avLst/>
            </a:prstGeom>
          </p:spPr>
          <p:txBody>
            <a:bodyPr anchor="ctr" rtlCol="false" tIns="50800" lIns="50800" bIns="50800" rIns="50800"/>
            <a:lstStyle/>
            <a:p>
              <a:pPr algn="ctr">
                <a:lnSpc>
                  <a:spcPts val="2999"/>
                </a:lnSpc>
              </a:pPr>
            </a:p>
          </p:txBody>
        </p:sp>
      </p:grpSp>
      <p:sp>
        <p:nvSpPr>
          <p:cNvPr name="TextBox 17" id="17"/>
          <p:cNvSpPr txBox="true"/>
          <p:nvPr/>
        </p:nvSpPr>
        <p:spPr>
          <a:xfrm rot="0">
            <a:off x="11182237"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8" id="18"/>
          <p:cNvSpPr txBox="true"/>
          <p:nvPr/>
        </p:nvSpPr>
        <p:spPr>
          <a:xfrm rot="0">
            <a:off x="12106273"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18</a:t>
            </a:r>
          </a:p>
        </p:txBody>
      </p:sp>
      <p:grpSp>
        <p:nvGrpSpPr>
          <p:cNvPr name="Group 19" id="19"/>
          <p:cNvGrpSpPr/>
          <p:nvPr/>
        </p:nvGrpSpPr>
        <p:grpSpPr>
          <a:xfrm rot="0">
            <a:off x="12251530" y="6198973"/>
            <a:ext cx="924235" cy="854347"/>
            <a:chOff x="0" y="0"/>
            <a:chExt cx="243420" cy="225013"/>
          </a:xfrm>
        </p:grpSpPr>
        <p:sp>
          <p:nvSpPr>
            <p:cNvPr name="Freeform 20" id="20"/>
            <p:cNvSpPr/>
            <p:nvPr/>
          </p:nvSpPr>
          <p:spPr>
            <a:xfrm flipH="false" flipV="false" rot="0">
              <a:off x="0" y="0"/>
              <a:ext cx="243420" cy="225013"/>
            </a:xfrm>
            <a:custGeom>
              <a:avLst/>
              <a:gdLst/>
              <a:ahLst/>
              <a:cxnLst/>
              <a:rect r="r" b="b" t="t" l="l"/>
              <a:pathLst>
                <a:path h="225013" w="243420">
                  <a:moveTo>
                    <a:pt x="0" y="0"/>
                  </a:moveTo>
                  <a:lnTo>
                    <a:pt x="243420" y="0"/>
                  </a:lnTo>
                  <a:lnTo>
                    <a:pt x="243420" y="225013"/>
                  </a:lnTo>
                  <a:lnTo>
                    <a:pt x="0" y="225013"/>
                  </a:lnTo>
                  <a:close/>
                </a:path>
              </a:pathLst>
            </a:custGeom>
            <a:solidFill>
              <a:srgbClr val="5E17EB"/>
            </a:solidFill>
          </p:spPr>
        </p:sp>
        <p:sp>
          <p:nvSpPr>
            <p:cNvPr name="TextBox 21" id="21"/>
            <p:cNvSpPr txBox="true"/>
            <p:nvPr/>
          </p:nvSpPr>
          <p:spPr>
            <a:xfrm>
              <a:off x="0" y="9525"/>
              <a:ext cx="243420" cy="215488"/>
            </a:xfrm>
            <a:prstGeom prst="rect">
              <a:avLst/>
            </a:prstGeom>
          </p:spPr>
          <p:txBody>
            <a:bodyPr anchor="ctr" rtlCol="false" tIns="50800" lIns="50800" bIns="50800" rIns="50800"/>
            <a:lstStyle/>
            <a:p>
              <a:pPr algn="ctr">
                <a:lnSpc>
                  <a:spcPts val="2999"/>
                </a:lnSpc>
              </a:pPr>
            </a:p>
          </p:txBody>
        </p:sp>
      </p:grpSp>
      <p:sp>
        <p:nvSpPr>
          <p:cNvPr name="TextBox 22" id="22"/>
          <p:cNvSpPr txBox="true"/>
          <p:nvPr/>
        </p:nvSpPr>
        <p:spPr>
          <a:xfrm rot="0">
            <a:off x="12553839" y="6302614"/>
            <a:ext cx="319617"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D</a:t>
            </a:r>
          </a:p>
        </p:txBody>
      </p:sp>
      <p:sp>
        <p:nvSpPr>
          <p:cNvPr name="TextBox 23" id="23"/>
          <p:cNvSpPr txBox="true"/>
          <p:nvPr/>
        </p:nvSpPr>
        <p:spPr>
          <a:xfrm rot="0">
            <a:off x="13030509"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23</a:t>
            </a:r>
          </a:p>
        </p:txBody>
      </p:sp>
    </p:spTree>
  </p:cSld>
  <p:clrMapOvr>
    <a:masterClrMapping/>
  </p:clrMapOvr>
</p:sld>
</file>

<file path=ppt/slides/slide61.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PRIORIDADE</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035875" y="4386320"/>
          <a:ext cx="5831707" cy="5353050"/>
        </p:xfrm>
        <a:graphic>
          <a:graphicData uri="http://schemas.openxmlformats.org/drawingml/2006/table">
            <a:tbl>
              <a:tblPr/>
              <a:tblGrid>
                <a:gridCol w="2081312"/>
                <a:gridCol w="1816448"/>
                <a:gridCol w="1933948"/>
              </a:tblGrid>
              <a:tr h="1247126">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PRIORIDADE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795343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9" id="9"/>
          <p:cNvGrpSpPr/>
          <p:nvPr/>
        </p:nvGrpSpPr>
        <p:grpSpPr>
          <a:xfrm rot="0">
            <a:off x="7953432" y="6198973"/>
            <a:ext cx="2449627" cy="854347"/>
            <a:chOff x="0" y="0"/>
            <a:chExt cx="645169" cy="225013"/>
          </a:xfrm>
        </p:grpSpPr>
        <p:sp>
          <p:nvSpPr>
            <p:cNvPr name="Freeform 10" id="10"/>
            <p:cNvSpPr/>
            <p:nvPr/>
          </p:nvSpPr>
          <p:spPr>
            <a:xfrm flipH="false" flipV="false" rot="0">
              <a:off x="0" y="0"/>
              <a:ext cx="645169" cy="225013"/>
            </a:xfrm>
            <a:custGeom>
              <a:avLst/>
              <a:gdLst/>
              <a:ahLst/>
              <a:cxnLst/>
              <a:rect r="r" b="b" t="t" l="l"/>
              <a:pathLst>
                <a:path h="225013" w="645169">
                  <a:moveTo>
                    <a:pt x="0" y="0"/>
                  </a:moveTo>
                  <a:lnTo>
                    <a:pt x="645169" y="0"/>
                  </a:lnTo>
                  <a:lnTo>
                    <a:pt x="645169" y="225013"/>
                  </a:lnTo>
                  <a:lnTo>
                    <a:pt x="0" y="225013"/>
                  </a:lnTo>
                  <a:close/>
                </a:path>
              </a:pathLst>
            </a:custGeom>
            <a:solidFill>
              <a:srgbClr val="423E43"/>
            </a:solidFill>
          </p:spPr>
        </p:sp>
        <p:sp>
          <p:nvSpPr>
            <p:cNvPr name="TextBox 11" id="11"/>
            <p:cNvSpPr txBox="true"/>
            <p:nvPr/>
          </p:nvSpPr>
          <p:spPr>
            <a:xfrm>
              <a:off x="0" y="9525"/>
              <a:ext cx="645169" cy="215488"/>
            </a:xfrm>
            <a:prstGeom prst="rect">
              <a:avLst/>
            </a:prstGeom>
          </p:spPr>
          <p:txBody>
            <a:bodyPr anchor="ctr" rtlCol="false" tIns="50800" lIns="50800" bIns="50800" rIns="50800"/>
            <a:lstStyle/>
            <a:p>
              <a:pPr algn="ctr">
                <a:lnSpc>
                  <a:spcPts val="2999"/>
                </a:lnSpc>
              </a:pPr>
            </a:p>
          </p:txBody>
        </p:sp>
      </p:grpSp>
      <p:sp>
        <p:nvSpPr>
          <p:cNvPr name="TextBox 12" id="12"/>
          <p:cNvSpPr txBox="true"/>
          <p:nvPr/>
        </p:nvSpPr>
        <p:spPr>
          <a:xfrm rot="0">
            <a:off x="9040679"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13" id="13"/>
          <p:cNvSpPr txBox="true"/>
          <p:nvPr/>
        </p:nvSpPr>
        <p:spPr>
          <a:xfrm rot="0">
            <a:off x="10257803"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grpSp>
        <p:nvGrpSpPr>
          <p:cNvPr name="Group 14" id="14"/>
          <p:cNvGrpSpPr/>
          <p:nvPr/>
        </p:nvGrpSpPr>
        <p:grpSpPr>
          <a:xfrm rot="0">
            <a:off x="10403059" y="6198973"/>
            <a:ext cx="1848470" cy="854347"/>
            <a:chOff x="0" y="0"/>
            <a:chExt cx="486840" cy="225013"/>
          </a:xfrm>
        </p:grpSpPr>
        <p:sp>
          <p:nvSpPr>
            <p:cNvPr name="Freeform 15" id="15"/>
            <p:cNvSpPr/>
            <p:nvPr/>
          </p:nvSpPr>
          <p:spPr>
            <a:xfrm flipH="false" flipV="false" rot="0">
              <a:off x="0" y="0"/>
              <a:ext cx="486840" cy="225013"/>
            </a:xfrm>
            <a:custGeom>
              <a:avLst/>
              <a:gdLst/>
              <a:ahLst/>
              <a:cxnLst/>
              <a:rect r="r" b="b" t="t" l="l"/>
              <a:pathLst>
                <a:path h="225013" w="486840">
                  <a:moveTo>
                    <a:pt x="0" y="0"/>
                  </a:moveTo>
                  <a:lnTo>
                    <a:pt x="486840" y="0"/>
                  </a:lnTo>
                  <a:lnTo>
                    <a:pt x="486840" y="225013"/>
                  </a:lnTo>
                  <a:lnTo>
                    <a:pt x="0" y="225013"/>
                  </a:lnTo>
                  <a:close/>
                </a:path>
              </a:pathLst>
            </a:custGeom>
            <a:solidFill>
              <a:srgbClr val="009745"/>
            </a:solidFill>
          </p:spPr>
        </p:sp>
        <p:sp>
          <p:nvSpPr>
            <p:cNvPr name="TextBox 16" id="16"/>
            <p:cNvSpPr txBox="true"/>
            <p:nvPr/>
          </p:nvSpPr>
          <p:spPr>
            <a:xfrm>
              <a:off x="0" y="9525"/>
              <a:ext cx="486840" cy="215488"/>
            </a:xfrm>
            <a:prstGeom prst="rect">
              <a:avLst/>
            </a:prstGeom>
          </p:spPr>
          <p:txBody>
            <a:bodyPr anchor="ctr" rtlCol="false" tIns="50800" lIns="50800" bIns="50800" rIns="50800"/>
            <a:lstStyle/>
            <a:p>
              <a:pPr algn="ctr">
                <a:lnSpc>
                  <a:spcPts val="2999"/>
                </a:lnSpc>
              </a:pPr>
            </a:p>
          </p:txBody>
        </p:sp>
      </p:grpSp>
      <p:sp>
        <p:nvSpPr>
          <p:cNvPr name="TextBox 17" id="17"/>
          <p:cNvSpPr txBox="true"/>
          <p:nvPr/>
        </p:nvSpPr>
        <p:spPr>
          <a:xfrm rot="0">
            <a:off x="11182237"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8" id="18"/>
          <p:cNvSpPr txBox="true"/>
          <p:nvPr/>
        </p:nvSpPr>
        <p:spPr>
          <a:xfrm rot="0">
            <a:off x="12106273"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18</a:t>
            </a:r>
          </a:p>
        </p:txBody>
      </p:sp>
      <p:grpSp>
        <p:nvGrpSpPr>
          <p:cNvPr name="Group 19" id="19"/>
          <p:cNvGrpSpPr/>
          <p:nvPr/>
        </p:nvGrpSpPr>
        <p:grpSpPr>
          <a:xfrm rot="0">
            <a:off x="12251530" y="6198973"/>
            <a:ext cx="924235" cy="854347"/>
            <a:chOff x="0" y="0"/>
            <a:chExt cx="243420" cy="225013"/>
          </a:xfrm>
        </p:grpSpPr>
        <p:sp>
          <p:nvSpPr>
            <p:cNvPr name="Freeform 20" id="20"/>
            <p:cNvSpPr/>
            <p:nvPr/>
          </p:nvSpPr>
          <p:spPr>
            <a:xfrm flipH="false" flipV="false" rot="0">
              <a:off x="0" y="0"/>
              <a:ext cx="243420" cy="225013"/>
            </a:xfrm>
            <a:custGeom>
              <a:avLst/>
              <a:gdLst/>
              <a:ahLst/>
              <a:cxnLst/>
              <a:rect r="r" b="b" t="t" l="l"/>
              <a:pathLst>
                <a:path h="225013" w="243420">
                  <a:moveTo>
                    <a:pt x="0" y="0"/>
                  </a:moveTo>
                  <a:lnTo>
                    <a:pt x="243420" y="0"/>
                  </a:lnTo>
                  <a:lnTo>
                    <a:pt x="243420" y="225013"/>
                  </a:lnTo>
                  <a:lnTo>
                    <a:pt x="0" y="225013"/>
                  </a:lnTo>
                  <a:close/>
                </a:path>
              </a:pathLst>
            </a:custGeom>
            <a:solidFill>
              <a:srgbClr val="5E17EB"/>
            </a:solidFill>
          </p:spPr>
        </p:sp>
        <p:sp>
          <p:nvSpPr>
            <p:cNvPr name="TextBox 21" id="21"/>
            <p:cNvSpPr txBox="true"/>
            <p:nvPr/>
          </p:nvSpPr>
          <p:spPr>
            <a:xfrm>
              <a:off x="0" y="9525"/>
              <a:ext cx="243420" cy="215488"/>
            </a:xfrm>
            <a:prstGeom prst="rect">
              <a:avLst/>
            </a:prstGeom>
          </p:spPr>
          <p:txBody>
            <a:bodyPr anchor="ctr" rtlCol="false" tIns="50800" lIns="50800" bIns="50800" rIns="50800"/>
            <a:lstStyle/>
            <a:p>
              <a:pPr algn="ctr">
                <a:lnSpc>
                  <a:spcPts val="2999"/>
                </a:lnSpc>
              </a:pPr>
            </a:p>
          </p:txBody>
        </p:sp>
      </p:grpSp>
      <p:sp>
        <p:nvSpPr>
          <p:cNvPr name="TextBox 22" id="22"/>
          <p:cNvSpPr txBox="true"/>
          <p:nvPr/>
        </p:nvSpPr>
        <p:spPr>
          <a:xfrm rot="0">
            <a:off x="12553839" y="6302614"/>
            <a:ext cx="319617"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D</a:t>
            </a:r>
          </a:p>
        </p:txBody>
      </p:sp>
      <p:sp>
        <p:nvSpPr>
          <p:cNvPr name="TextBox 23" id="23"/>
          <p:cNvSpPr txBox="true"/>
          <p:nvPr/>
        </p:nvSpPr>
        <p:spPr>
          <a:xfrm rot="0">
            <a:off x="13030509"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23</a:t>
            </a:r>
          </a:p>
        </p:txBody>
      </p:sp>
      <p:sp>
        <p:nvSpPr>
          <p:cNvPr name="AutoShape 24" id="24"/>
          <p:cNvSpPr/>
          <p:nvPr/>
        </p:nvSpPr>
        <p:spPr>
          <a:xfrm>
            <a:off x="6193881" y="6953626"/>
            <a:ext cx="0" cy="288606"/>
          </a:xfrm>
          <a:prstGeom prst="line">
            <a:avLst/>
          </a:prstGeom>
          <a:ln cap="flat" w="38100">
            <a:solidFill>
              <a:srgbClr val="FF0000"/>
            </a:solidFill>
            <a:prstDash val="solid"/>
            <a:headEnd type="none" len="sm" w="sm"/>
            <a:tailEnd type="arrow" len="sm" w="med"/>
          </a:ln>
        </p:spPr>
      </p:sp>
      <p:sp>
        <p:nvSpPr>
          <p:cNvPr name="AutoShape 25" id="25"/>
          <p:cNvSpPr/>
          <p:nvPr/>
        </p:nvSpPr>
        <p:spPr>
          <a:xfrm>
            <a:off x="6193881" y="6054670"/>
            <a:ext cx="0" cy="288606"/>
          </a:xfrm>
          <a:prstGeom prst="line">
            <a:avLst/>
          </a:prstGeom>
          <a:ln cap="flat" w="38100">
            <a:solidFill>
              <a:srgbClr val="FF0000"/>
            </a:solidFill>
            <a:prstDash val="solid"/>
            <a:headEnd type="none" len="sm" w="sm"/>
            <a:tailEnd type="arrow" len="sm" w="med"/>
          </a:ln>
        </p:spPr>
      </p:sp>
      <p:sp>
        <p:nvSpPr>
          <p:cNvPr name="AutoShape 26" id="26"/>
          <p:cNvSpPr/>
          <p:nvPr/>
        </p:nvSpPr>
        <p:spPr>
          <a:xfrm>
            <a:off x="4368297" y="9113997"/>
            <a:ext cx="0" cy="288606"/>
          </a:xfrm>
          <a:prstGeom prst="line">
            <a:avLst/>
          </a:prstGeom>
          <a:ln cap="flat" w="38100">
            <a:solidFill>
              <a:srgbClr val="FF0000"/>
            </a:solidFill>
            <a:prstDash val="solid"/>
            <a:headEnd type="none" len="sm" w="sm"/>
            <a:tailEnd type="arrow" len="sm" w="med"/>
          </a:ln>
        </p:spPr>
      </p:sp>
      <p:grpSp>
        <p:nvGrpSpPr>
          <p:cNvPr name="Group 27" id="27"/>
          <p:cNvGrpSpPr/>
          <p:nvPr/>
        </p:nvGrpSpPr>
        <p:grpSpPr>
          <a:xfrm rot="0">
            <a:off x="13175765" y="6198973"/>
            <a:ext cx="3226756" cy="854347"/>
            <a:chOff x="0" y="0"/>
            <a:chExt cx="849845" cy="225013"/>
          </a:xfrm>
        </p:grpSpPr>
        <p:sp>
          <p:nvSpPr>
            <p:cNvPr name="Freeform 28" id="28"/>
            <p:cNvSpPr/>
            <p:nvPr/>
          </p:nvSpPr>
          <p:spPr>
            <a:xfrm flipH="false" flipV="false" rot="0">
              <a:off x="0" y="0"/>
              <a:ext cx="849845" cy="225013"/>
            </a:xfrm>
            <a:custGeom>
              <a:avLst/>
              <a:gdLst/>
              <a:ahLst/>
              <a:cxnLst/>
              <a:rect r="r" b="b" t="t" l="l"/>
              <a:pathLst>
                <a:path h="225013" w="849845">
                  <a:moveTo>
                    <a:pt x="0" y="0"/>
                  </a:moveTo>
                  <a:lnTo>
                    <a:pt x="849845" y="0"/>
                  </a:lnTo>
                  <a:lnTo>
                    <a:pt x="849845" y="225013"/>
                  </a:lnTo>
                  <a:lnTo>
                    <a:pt x="0" y="225013"/>
                  </a:lnTo>
                  <a:close/>
                </a:path>
              </a:pathLst>
            </a:custGeom>
            <a:solidFill>
              <a:srgbClr val="3A71D6"/>
            </a:solidFill>
          </p:spPr>
        </p:sp>
        <p:sp>
          <p:nvSpPr>
            <p:cNvPr name="TextBox 29" id="29"/>
            <p:cNvSpPr txBox="true"/>
            <p:nvPr/>
          </p:nvSpPr>
          <p:spPr>
            <a:xfrm>
              <a:off x="0" y="9525"/>
              <a:ext cx="849845" cy="215488"/>
            </a:xfrm>
            <a:prstGeom prst="rect">
              <a:avLst/>
            </a:prstGeom>
          </p:spPr>
          <p:txBody>
            <a:bodyPr anchor="ctr" rtlCol="false" tIns="50800" lIns="50800" bIns="50800" rIns="50800"/>
            <a:lstStyle/>
            <a:p>
              <a:pPr algn="ctr">
                <a:lnSpc>
                  <a:spcPts val="2999"/>
                </a:lnSpc>
              </a:pPr>
            </a:p>
          </p:txBody>
        </p:sp>
      </p:grpSp>
      <p:sp>
        <p:nvSpPr>
          <p:cNvPr name="TextBox 30" id="30"/>
          <p:cNvSpPr txBox="true"/>
          <p:nvPr/>
        </p:nvSpPr>
        <p:spPr>
          <a:xfrm rot="0">
            <a:off x="1464016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31" id="31"/>
          <p:cNvSpPr txBox="true"/>
          <p:nvPr/>
        </p:nvSpPr>
        <p:spPr>
          <a:xfrm rot="0">
            <a:off x="16257276"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38</a:t>
            </a:r>
          </a:p>
        </p:txBody>
      </p:sp>
    </p:spTree>
  </p:cSld>
  <p:clrMapOvr>
    <a:masterClrMapping/>
  </p:clrMapOvr>
</p:sld>
</file>

<file path=ppt/slides/slide62.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8700"/>
            <a:ext cx="14811170" cy="3967220"/>
            <a:chOff x="0" y="0"/>
            <a:chExt cx="19748227" cy="5289627"/>
          </a:xfrm>
        </p:grpSpPr>
        <p:sp>
          <p:nvSpPr>
            <p:cNvPr name="TextBox 3" id="3"/>
            <p:cNvSpPr txBox="true"/>
            <p:nvPr/>
          </p:nvSpPr>
          <p:spPr>
            <a:xfrm rot="0">
              <a:off x="0" y="4606579"/>
              <a:ext cx="19748227" cy="590338"/>
            </a:xfrm>
            <a:prstGeom prst="rect">
              <a:avLst/>
            </a:prstGeom>
          </p:spPr>
          <p:txBody>
            <a:bodyPr anchor="t" rtlCol="false" tIns="0" lIns="0" bIns="0" rIns="0">
              <a:spAutoFit/>
            </a:bodyPr>
            <a:lstStyle/>
            <a:p>
              <a:pPr algn="l">
                <a:lnSpc>
                  <a:spcPts val="3814"/>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PRIORIDADE</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graphicFrame>
        <p:nvGraphicFramePr>
          <p:cNvPr name="Table 6" id="6"/>
          <p:cNvGraphicFramePr>
            <a:graphicFrameLocks noGrp="true"/>
          </p:cNvGraphicFramePr>
          <p:nvPr/>
        </p:nvGraphicFramePr>
        <p:xfrm>
          <a:off x="1035875" y="4386320"/>
          <a:ext cx="5831707" cy="5353050"/>
        </p:xfrm>
        <a:graphic>
          <a:graphicData uri="http://schemas.openxmlformats.org/drawingml/2006/table">
            <a:tbl>
              <a:tblPr/>
              <a:tblGrid>
                <a:gridCol w="2081312"/>
                <a:gridCol w="1816448"/>
                <a:gridCol w="1933948"/>
              </a:tblGrid>
              <a:tr h="1247126">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TEMPO DE CPU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PRIORIDADE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81">
                <a:tc>
                  <a:txBody>
                    <a:bodyPr anchor="t" rtlCol="false"/>
                    <a:lstStyle/>
                    <a:p>
                      <a:pPr algn="ctr">
                        <a:lnSpc>
                          <a:spcPts val="2800"/>
                        </a:lnSpc>
                        <a:defRPr/>
                      </a:pPr>
                      <a:r>
                        <a:rPr lang="en-US" sz="2000">
                          <a:solidFill>
                            <a:srgbClr val="FFFFFF"/>
                          </a:solidFill>
                          <a:latin typeface="Poppins Light Bold"/>
                        </a:rPr>
                        <a:t>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7" id="7"/>
          <p:cNvSpPr/>
          <p:nvPr/>
        </p:nvSpPr>
        <p:spPr>
          <a:xfrm flipV="true">
            <a:off x="7953474" y="7053320"/>
            <a:ext cx="8596111" cy="1905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7953432" y="7043795"/>
            <a:ext cx="145256"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0</a:t>
            </a:r>
          </a:p>
        </p:txBody>
      </p:sp>
      <p:grpSp>
        <p:nvGrpSpPr>
          <p:cNvPr name="Group 9" id="9"/>
          <p:cNvGrpSpPr/>
          <p:nvPr/>
        </p:nvGrpSpPr>
        <p:grpSpPr>
          <a:xfrm rot="0">
            <a:off x="7953432" y="6198973"/>
            <a:ext cx="2449627" cy="854347"/>
            <a:chOff x="0" y="0"/>
            <a:chExt cx="645169" cy="225013"/>
          </a:xfrm>
        </p:grpSpPr>
        <p:sp>
          <p:nvSpPr>
            <p:cNvPr name="Freeform 10" id="10"/>
            <p:cNvSpPr/>
            <p:nvPr/>
          </p:nvSpPr>
          <p:spPr>
            <a:xfrm flipH="false" flipV="false" rot="0">
              <a:off x="0" y="0"/>
              <a:ext cx="645169" cy="225013"/>
            </a:xfrm>
            <a:custGeom>
              <a:avLst/>
              <a:gdLst/>
              <a:ahLst/>
              <a:cxnLst/>
              <a:rect r="r" b="b" t="t" l="l"/>
              <a:pathLst>
                <a:path h="225013" w="645169">
                  <a:moveTo>
                    <a:pt x="0" y="0"/>
                  </a:moveTo>
                  <a:lnTo>
                    <a:pt x="645169" y="0"/>
                  </a:lnTo>
                  <a:lnTo>
                    <a:pt x="645169" y="225013"/>
                  </a:lnTo>
                  <a:lnTo>
                    <a:pt x="0" y="225013"/>
                  </a:lnTo>
                  <a:close/>
                </a:path>
              </a:pathLst>
            </a:custGeom>
            <a:solidFill>
              <a:srgbClr val="423E43"/>
            </a:solidFill>
          </p:spPr>
        </p:sp>
        <p:sp>
          <p:nvSpPr>
            <p:cNvPr name="TextBox 11" id="11"/>
            <p:cNvSpPr txBox="true"/>
            <p:nvPr/>
          </p:nvSpPr>
          <p:spPr>
            <a:xfrm>
              <a:off x="0" y="9525"/>
              <a:ext cx="645169" cy="215488"/>
            </a:xfrm>
            <a:prstGeom prst="rect">
              <a:avLst/>
            </a:prstGeom>
          </p:spPr>
          <p:txBody>
            <a:bodyPr anchor="ctr" rtlCol="false" tIns="50800" lIns="50800" bIns="50800" rIns="50800"/>
            <a:lstStyle/>
            <a:p>
              <a:pPr algn="ctr">
                <a:lnSpc>
                  <a:spcPts val="2999"/>
                </a:lnSpc>
              </a:pPr>
            </a:p>
          </p:txBody>
        </p:sp>
      </p:grpSp>
      <p:sp>
        <p:nvSpPr>
          <p:cNvPr name="TextBox 12" id="12"/>
          <p:cNvSpPr txBox="true"/>
          <p:nvPr/>
        </p:nvSpPr>
        <p:spPr>
          <a:xfrm rot="0">
            <a:off x="9040679" y="6302614"/>
            <a:ext cx="2751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a:t>
            </a:r>
          </a:p>
        </p:txBody>
      </p:sp>
      <p:sp>
        <p:nvSpPr>
          <p:cNvPr name="TextBox 13" id="13"/>
          <p:cNvSpPr txBox="true"/>
          <p:nvPr/>
        </p:nvSpPr>
        <p:spPr>
          <a:xfrm rot="0">
            <a:off x="10257803"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10</a:t>
            </a:r>
          </a:p>
        </p:txBody>
      </p:sp>
      <p:grpSp>
        <p:nvGrpSpPr>
          <p:cNvPr name="Group 14" id="14"/>
          <p:cNvGrpSpPr/>
          <p:nvPr/>
        </p:nvGrpSpPr>
        <p:grpSpPr>
          <a:xfrm rot="0">
            <a:off x="10403059" y="6198973"/>
            <a:ext cx="1848470" cy="854347"/>
            <a:chOff x="0" y="0"/>
            <a:chExt cx="486840" cy="225013"/>
          </a:xfrm>
        </p:grpSpPr>
        <p:sp>
          <p:nvSpPr>
            <p:cNvPr name="Freeform 15" id="15"/>
            <p:cNvSpPr/>
            <p:nvPr/>
          </p:nvSpPr>
          <p:spPr>
            <a:xfrm flipH="false" flipV="false" rot="0">
              <a:off x="0" y="0"/>
              <a:ext cx="486840" cy="225013"/>
            </a:xfrm>
            <a:custGeom>
              <a:avLst/>
              <a:gdLst/>
              <a:ahLst/>
              <a:cxnLst/>
              <a:rect r="r" b="b" t="t" l="l"/>
              <a:pathLst>
                <a:path h="225013" w="486840">
                  <a:moveTo>
                    <a:pt x="0" y="0"/>
                  </a:moveTo>
                  <a:lnTo>
                    <a:pt x="486840" y="0"/>
                  </a:lnTo>
                  <a:lnTo>
                    <a:pt x="486840" y="225013"/>
                  </a:lnTo>
                  <a:lnTo>
                    <a:pt x="0" y="225013"/>
                  </a:lnTo>
                  <a:close/>
                </a:path>
              </a:pathLst>
            </a:custGeom>
            <a:solidFill>
              <a:srgbClr val="009745"/>
            </a:solidFill>
          </p:spPr>
        </p:sp>
        <p:sp>
          <p:nvSpPr>
            <p:cNvPr name="TextBox 16" id="16"/>
            <p:cNvSpPr txBox="true"/>
            <p:nvPr/>
          </p:nvSpPr>
          <p:spPr>
            <a:xfrm>
              <a:off x="0" y="9525"/>
              <a:ext cx="486840" cy="215488"/>
            </a:xfrm>
            <a:prstGeom prst="rect">
              <a:avLst/>
            </a:prstGeom>
          </p:spPr>
          <p:txBody>
            <a:bodyPr anchor="ctr" rtlCol="false" tIns="50800" lIns="50800" bIns="50800" rIns="50800"/>
            <a:lstStyle/>
            <a:p>
              <a:pPr algn="ctr">
                <a:lnSpc>
                  <a:spcPts val="2999"/>
                </a:lnSpc>
              </a:pPr>
            </a:p>
          </p:txBody>
        </p:sp>
      </p:grpSp>
      <p:sp>
        <p:nvSpPr>
          <p:cNvPr name="TextBox 17" id="17"/>
          <p:cNvSpPr txBox="true"/>
          <p:nvPr/>
        </p:nvSpPr>
        <p:spPr>
          <a:xfrm rot="0">
            <a:off x="11182237" y="6302614"/>
            <a:ext cx="2901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B</a:t>
            </a:r>
          </a:p>
        </p:txBody>
      </p:sp>
      <p:sp>
        <p:nvSpPr>
          <p:cNvPr name="TextBox 18" id="18"/>
          <p:cNvSpPr txBox="true"/>
          <p:nvPr/>
        </p:nvSpPr>
        <p:spPr>
          <a:xfrm rot="0">
            <a:off x="12106273"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18</a:t>
            </a:r>
          </a:p>
        </p:txBody>
      </p:sp>
      <p:grpSp>
        <p:nvGrpSpPr>
          <p:cNvPr name="Group 19" id="19"/>
          <p:cNvGrpSpPr/>
          <p:nvPr/>
        </p:nvGrpSpPr>
        <p:grpSpPr>
          <a:xfrm rot="0">
            <a:off x="12251530" y="6198973"/>
            <a:ext cx="924235" cy="854347"/>
            <a:chOff x="0" y="0"/>
            <a:chExt cx="243420" cy="225013"/>
          </a:xfrm>
        </p:grpSpPr>
        <p:sp>
          <p:nvSpPr>
            <p:cNvPr name="Freeform 20" id="20"/>
            <p:cNvSpPr/>
            <p:nvPr/>
          </p:nvSpPr>
          <p:spPr>
            <a:xfrm flipH="false" flipV="false" rot="0">
              <a:off x="0" y="0"/>
              <a:ext cx="243420" cy="225013"/>
            </a:xfrm>
            <a:custGeom>
              <a:avLst/>
              <a:gdLst/>
              <a:ahLst/>
              <a:cxnLst/>
              <a:rect r="r" b="b" t="t" l="l"/>
              <a:pathLst>
                <a:path h="225013" w="243420">
                  <a:moveTo>
                    <a:pt x="0" y="0"/>
                  </a:moveTo>
                  <a:lnTo>
                    <a:pt x="243420" y="0"/>
                  </a:lnTo>
                  <a:lnTo>
                    <a:pt x="243420" y="225013"/>
                  </a:lnTo>
                  <a:lnTo>
                    <a:pt x="0" y="225013"/>
                  </a:lnTo>
                  <a:close/>
                </a:path>
              </a:pathLst>
            </a:custGeom>
            <a:solidFill>
              <a:srgbClr val="5E17EB"/>
            </a:solidFill>
          </p:spPr>
        </p:sp>
        <p:sp>
          <p:nvSpPr>
            <p:cNvPr name="TextBox 21" id="21"/>
            <p:cNvSpPr txBox="true"/>
            <p:nvPr/>
          </p:nvSpPr>
          <p:spPr>
            <a:xfrm>
              <a:off x="0" y="9525"/>
              <a:ext cx="243420" cy="215488"/>
            </a:xfrm>
            <a:prstGeom prst="rect">
              <a:avLst/>
            </a:prstGeom>
          </p:spPr>
          <p:txBody>
            <a:bodyPr anchor="ctr" rtlCol="false" tIns="50800" lIns="50800" bIns="50800" rIns="50800"/>
            <a:lstStyle/>
            <a:p>
              <a:pPr algn="ctr">
                <a:lnSpc>
                  <a:spcPts val="2999"/>
                </a:lnSpc>
              </a:pPr>
            </a:p>
          </p:txBody>
        </p:sp>
      </p:grpSp>
      <p:sp>
        <p:nvSpPr>
          <p:cNvPr name="TextBox 22" id="22"/>
          <p:cNvSpPr txBox="true"/>
          <p:nvPr/>
        </p:nvSpPr>
        <p:spPr>
          <a:xfrm rot="0">
            <a:off x="12553839" y="6302614"/>
            <a:ext cx="319617"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D</a:t>
            </a:r>
          </a:p>
        </p:txBody>
      </p:sp>
      <p:sp>
        <p:nvSpPr>
          <p:cNvPr name="TextBox 23" id="23"/>
          <p:cNvSpPr txBox="true"/>
          <p:nvPr/>
        </p:nvSpPr>
        <p:spPr>
          <a:xfrm rot="0">
            <a:off x="13030509" y="7015220"/>
            <a:ext cx="290512" cy="349250"/>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23</a:t>
            </a:r>
          </a:p>
        </p:txBody>
      </p:sp>
      <p:grpSp>
        <p:nvGrpSpPr>
          <p:cNvPr name="Group 24" id="24"/>
          <p:cNvGrpSpPr/>
          <p:nvPr/>
        </p:nvGrpSpPr>
        <p:grpSpPr>
          <a:xfrm rot="0">
            <a:off x="13175765" y="6198973"/>
            <a:ext cx="3226756" cy="854347"/>
            <a:chOff x="0" y="0"/>
            <a:chExt cx="849845" cy="225013"/>
          </a:xfrm>
        </p:grpSpPr>
        <p:sp>
          <p:nvSpPr>
            <p:cNvPr name="Freeform 25" id="25"/>
            <p:cNvSpPr/>
            <p:nvPr/>
          </p:nvSpPr>
          <p:spPr>
            <a:xfrm flipH="false" flipV="false" rot="0">
              <a:off x="0" y="0"/>
              <a:ext cx="849845" cy="225013"/>
            </a:xfrm>
            <a:custGeom>
              <a:avLst/>
              <a:gdLst/>
              <a:ahLst/>
              <a:cxnLst/>
              <a:rect r="r" b="b" t="t" l="l"/>
              <a:pathLst>
                <a:path h="225013" w="849845">
                  <a:moveTo>
                    <a:pt x="0" y="0"/>
                  </a:moveTo>
                  <a:lnTo>
                    <a:pt x="849845" y="0"/>
                  </a:lnTo>
                  <a:lnTo>
                    <a:pt x="849845" y="225013"/>
                  </a:lnTo>
                  <a:lnTo>
                    <a:pt x="0" y="225013"/>
                  </a:lnTo>
                  <a:close/>
                </a:path>
              </a:pathLst>
            </a:custGeom>
            <a:solidFill>
              <a:srgbClr val="3A71D6"/>
            </a:solidFill>
          </p:spPr>
        </p:sp>
        <p:sp>
          <p:nvSpPr>
            <p:cNvPr name="TextBox 26" id="26"/>
            <p:cNvSpPr txBox="true"/>
            <p:nvPr/>
          </p:nvSpPr>
          <p:spPr>
            <a:xfrm>
              <a:off x="0" y="9525"/>
              <a:ext cx="849845" cy="215488"/>
            </a:xfrm>
            <a:prstGeom prst="rect">
              <a:avLst/>
            </a:prstGeom>
          </p:spPr>
          <p:txBody>
            <a:bodyPr anchor="ctr" rtlCol="false" tIns="50800" lIns="50800" bIns="50800" rIns="50800"/>
            <a:lstStyle/>
            <a:p>
              <a:pPr algn="ctr">
                <a:lnSpc>
                  <a:spcPts val="2999"/>
                </a:lnSpc>
              </a:pPr>
            </a:p>
          </p:txBody>
        </p:sp>
      </p:grpSp>
      <p:sp>
        <p:nvSpPr>
          <p:cNvPr name="TextBox 27" id="27"/>
          <p:cNvSpPr txBox="true"/>
          <p:nvPr/>
        </p:nvSpPr>
        <p:spPr>
          <a:xfrm rot="0">
            <a:off x="14640166" y="6302614"/>
            <a:ext cx="2979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A</a:t>
            </a:r>
          </a:p>
        </p:txBody>
      </p:sp>
      <p:sp>
        <p:nvSpPr>
          <p:cNvPr name="TextBox 28" id="28"/>
          <p:cNvSpPr txBox="true"/>
          <p:nvPr/>
        </p:nvSpPr>
        <p:spPr>
          <a:xfrm rot="0">
            <a:off x="16257276" y="7015220"/>
            <a:ext cx="290490" cy="34916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rPr>
              <a:t>38</a:t>
            </a:r>
          </a:p>
        </p:txBody>
      </p:sp>
      <p:sp>
        <p:nvSpPr>
          <p:cNvPr name="AutoShape 29" id="29"/>
          <p:cNvSpPr/>
          <p:nvPr/>
        </p:nvSpPr>
        <p:spPr>
          <a:xfrm>
            <a:off x="6257083" y="8969694"/>
            <a:ext cx="0" cy="288606"/>
          </a:xfrm>
          <a:prstGeom prst="line">
            <a:avLst/>
          </a:prstGeom>
          <a:ln cap="flat" w="38100">
            <a:solidFill>
              <a:srgbClr val="FF0000"/>
            </a:solidFill>
            <a:prstDash val="solid"/>
            <a:headEnd type="none" len="sm" w="sm"/>
            <a:tailEnd type="arrow" len="sm" w="med"/>
          </a:ln>
        </p:spPr>
      </p:sp>
      <p:sp>
        <p:nvSpPr>
          <p:cNvPr name="AutoShape 30" id="30"/>
          <p:cNvSpPr/>
          <p:nvPr/>
        </p:nvSpPr>
        <p:spPr>
          <a:xfrm>
            <a:off x="4326171" y="5910367"/>
            <a:ext cx="0" cy="288606"/>
          </a:xfrm>
          <a:prstGeom prst="line">
            <a:avLst/>
          </a:prstGeom>
          <a:ln cap="flat" w="38100">
            <a:solidFill>
              <a:srgbClr val="FF0000"/>
            </a:solidFill>
            <a:prstDash val="solid"/>
            <a:headEnd type="none" len="sm" w="sm"/>
            <a:tailEnd type="arrow" len="sm" w="med"/>
          </a:ln>
        </p:spPr>
      </p:sp>
    </p:spTree>
  </p:cSld>
  <p:clrMapOvr>
    <a:masterClrMapping/>
  </p:clrMapOvr>
</p:sld>
</file>

<file path=ppt/slides/slide63.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029086"/>
            <a:ext cx="14811170" cy="6823949"/>
            <a:chOff x="0" y="0"/>
            <a:chExt cx="19748227" cy="9098599"/>
          </a:xfrm>
        </p:grpSpPr>
        <p:sp>
          <p:nvSpPr>
            <p:cNvPr name="TextBox 3" id="3"/>
            <p:cNvSpPr txBox="true"/>
            <p:nvPr/>
          </p:nvSpPr>
          <p:spPr>
            <a:xfrm rot="0">
              <a:off x="0" y="4606579"/>
              <a:ext cx="19748227" cy="4399310"/>
            </a:xfrm>
            <a:prstGeom prst="rect">
              <a:avLst/>
            </a:prstGeom>
          </p:spPr>
          <p:txBody>
            <a:bodyPr anchor="t" rtlCol="false" tIns="0" lIns="0" bIns="0" rIns="0">
              <a:spAutoFit/>
            </a:bodyPr>
            <a:lstStyle/>
            <a:p>
              <a:pPr marL="588327" indent="-294163" lvl="1">
                <a:lnSpc>
                  <a:spcPts val="3814"/>
                </a:lnSpc>
                <a:buFont typeface="Arial"/>
                <a:buChar char="•"/>
              </a:pPr>
              <a:r>
                <a:rPr lang="en-US" sz="2724">
                  <a:solidFill>
                    <a:srgbClr val="FFFFFF"/>
                  </a:solidFill>
                  <a:latin typeface="Poppins Light"/>
                </a:rPr>
                <a:t>Os processos são divididos em diferentes filas, dependendo da sua prioridade</a:t>
              </a:r>
            </a:p>
            <a:p>
              <a:pPr>
                <a:lnSpc>
                  <a:spcPts val="3814"/>
                </a:lnSpc>
              </a:pPr>
            </a:p>
            <a:p>
              <a:pPr marL="588327" indent="-294163" lvl="1">
                <a:lnSpc>
                  <a:spcPts val="3814"/>
                </a:lnSpc>
                <a:buFont typeface="Arial"/>
                <a:buChar char="•"/>
              </a:pPr>
              <a:r>
                <a:rPr lang="en-US" sz="2724">
                  <a:solidFill>
                    <a:srgbClr val="FFFFFF"/>
                  </a:solidFill>
                  <a:latin typeface="Poppins Light"/>
                </a:rPr>
                <a:t>O sistema só irá passar para a próxima fila quando a fila de maior prioridade ficar vazia</a:t>
              </a:r>
            </a:p>
            <a:p>
              <a:pPr>
                <a:lnSpc>
                  <a:spcPts val="3814"/>
                </a:lnSpc>
              </a:pPr>
            </a:p>
            <a:p>
              <a:pPr marL="588327" indent="-294163" lvl="1">
                <a:lnSpc>
                  <a:spcPts val="3814"/>
                </a:lnSpc>
                <a:buFont typeface="Arial"/>
                <a:buChar char="•"/>
              </a:pPr>
              <a:r>
                <a:rPr lang="en-US" sz="2724">
                  <a:solidFill>
                    <a:srgbClr val="FFFFFF"/>
                  </a:solidFill>
                  <a:latin typeface="Poppins Light"/>
                </a:rPr>
                <a:t>Cada fila possui tipos de algoritmos de escalonamentos diferentes</a:t>
              </a:r>
            </a:p>
            <a:p>
              <a:pPr algn="l">
                <a:lnSpc>
                  <a:spcPts val="3815"/>
                </a:lnSpc>
                <a:spcBef>
                  <a:spcPct val="0"/>
                </a:spcBef>
              </a:pPr>
            </a:p>
          </p:txBody>
        </p:sp>
        <p:sp>
          <p:nvSpPr>
            <p:cNvPr name="TextBox 4" id="4"/>
            <p:cNvSpPr txBox="true"/>
            <p:nvPr/>
          </p:nvSpPr>
          <p:spPr>
            <a:xfrm rot="0">
              <a:off x="0" y="-12700"/>
              <a:ext cx="19748227" cy="28194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MULTIPLAS FILAS</a:t>
              </a:r>
            </a:p>
          </p:txBody>
        </p:sp>
        <p:sp>
          <p:nvSpPr>
            <p:cNvPr name="AutoShape 5" id="5"/>
            <p:cNvSpPr/>
            <p:nvPr/>
          </p:nvSpPr>
          <p:spPr>
            <a:xfrm>
              <a:off x="0" y="3578138"/>
              <a:ext cx="19748227" cy="0"/>
            </a:xfrm>
            <a:prstGeom prst="line">
              <a:avLst/>
            </a:prstGeom>
            <a:ln cap="rnd" w="25400">
              <a:solidFill>
                <a:srgbClr val="10B5BF"/>
              </a:solidFill>
              <a:prstDash val="solid"/>
              <a:headEnd type="none" len="sm" w="sm"/>
              <a:tailEnd type="none" len="sm" w="sm"/>
            </a:ln>
          </p:spPr>
        </p:sp>
      </p:gr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5243004" y="1699396"/>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720089" y="2314828"/>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4" id="4"/>
          <p:cNvSpPr/>
          <p:nvPr/>
        </p:nvSpPr>
        <p:spPr>
          <a:xfrm flipH="true">
            <a:off x="6040425" y="1699396"/>
            <a:ext cx="0" cy="455264"/>
          </a:xfrm>
          <a:prstGeom prst="line">
            <a:avLst/>
          </a:prstGeom>
          <a:ln cap="flat" w="9525">
            <a:solidFill>
              <a:srgbClr val="000000"/>
            </a:solidFill>
            <a:prstDash val="solid"/>
            <a:headEnd type="diamond" len="lg" w="lg"/>
            <a:tailEnd type="diamond" len="lg" w="lg"/>
          </a:ln>
        </p:spPr>
      </p:sp>
      <p:sp>
        <p:nvSpPr>
          <p:cNvPr name="AutoShape 5" id="5"/>
          <p:cNvSpPr/>
          <p:nvPr/>
        </p:nvSpPr>
        <p:spPr>
          <a:xfrm>
            <a:off x="6200593" y="2591871"/>
            <a:ext cx="517990" cy="333486"/>
          </a:xfrm>
          <a:prstGeom prst="line">
            <a:avLst/>
          </a:prstGeom>
          <a:ln cap="flat" w="9525">
            <a:solidFill>
              <a:srgbClr val="000000"/>
            </a:solidFill>
            <a:prstDash val="solid"/>
            <a:headEnd type="diamond" len="lg" w="lg"/>
            <a:tailEnd type="diamond" len="lg" w="lg"/>
          </a:ln>
        </p:spPr>
      </p:sp>
      <p:sp>
        <p:nvSpPr>
          <p:cNvPr name="AutoShape 6" id="6"/>
          <p:cNvSpPr/>
          <p:nvPr/>
        </p:nvSpPr>
        <p:spPr>
          <a:xfrm flipV="true">
            <a:off x="5362971" y="2587394"/>
            <a:ext cx="517286" cy="333518"/>
          </a:xfrm>
          <a:prstGeom prst="line">
            <a:avLst/>
          </a:prstGeom>
          <a:ln cap="flat" w="9525">
            <a:solidFill>
              <a:srgbClr val="000000"/>
            </a:solidFill>
            <a:prstDash val="solid"/>
            <a:headEnd type="diamond" len="lg" w="lg"/>
            <a:tailEnd type="diamond" len="lg" w="lg"/>
          </a:ln>
        </p:spPr>
      </p:sp>
      <p:sp>
        <p:nvSpPr>
          <p:cNvPr name="Freeform 7" id="7"/>
          <p:cNvSpPr/>
          <p:nvPr/>
        </p:nvSpPr>
        <p:spPr>
          <a:xfrm flipH="false" flipV="false" rot="0">
            <a:off x="7739594" y="1699396"/>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8216679" y="2314828"/>
            <a:ext cx="640672" cy="320336"/>
          </a:xfrm>
          <a:custGeom>
            <a:avLst/>
            <a:gdLst/>
            <a:ahLst/>
            <a:cxnLst/>
            <a:rect r="r" b="b" t="t" l="l"/>
            <a:pathLst>
              <a:path h="320336" w="640672">
                <a:moveTo>
                  <a:pt x="0" y="0"/>
                </a:moveTo>
                <a:lnTo>
                  <a:pt x="640671" y="0"/>
                </a:lnTo>
                <a:lnTo>
                  <a:pt x="640671"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9" id="9"/>
          <p:cNvSpPr/>
          <p:nvPr/>
        </p:nvSpPr>
        <p:spPr>
          <a:xfrm flipH="true">
            <a:off x="8537015" y="1699396"/>
            <a:ext cx="0" cy="455264"/>
          </a:xfrm>
          <a:prstGeom prst="line">
            <a:avLst/>
          </a:prstGeom>
          <a:ln cap="flat" w="9525">
            <a:solidFill>
              <a:srgbClr val="000000"/>
            </a:solidFill>
            <a:prstDash val="solid"/>
            <a:headEnd type="diamond" len="lg" w="lg"/>
            <a:tailEnd type="diamond" len="lg" w="lg"/>
          </a:ln>
        </p:spPr>
      </p:sp>
      <p:sp>
        <p:nvSpPr>
          <p:cNvPr name="AutoShape 10" id="10"/>
          <p:cNvSpPr/>
          <p:nvPr/>
        </p:nvSpPr>
        <p:spPr>
          <a:xfrm>
            <a:off x="8697182" y="2591871"/>
            <a:ext cx="517990" cy="333486"/>
          </a:xfrm>
          <a:prstGeom prst="line">
            <a:avLst/>
          </a:prstGeom>
          <a:ln cap="flat" w="9525">
            <a:solidFill>
              <a:srgbClr val="000000"/>
            </a:solidFill>
            <a:prstDash val="solid"/>
            <a:headEnd type="diamond" len="lg" w="lg"/>
            <a:tailEnd type="diamond" len="lg" w="lg"/>
          </a:ln>
        </p:spPr>
      </p:sp>
      <p:sp>
        <p:nvSpPr>
          <p:cNvPr name="AutoShape 11" id="11"/>
          <p:cNvSpPr/>
          <p:nvPr/>
        </p:nvSpPr>
        <p:spPr>
          <a:xfrm flipV="true">
            <a:off x="7859561" y="2587394"/>
            <a:ext cx="517286" cy="333518"/>
          </a:xfrm>
          <a:prstGeom prst="line">
            <a:avLst/>
          </a:prstGeom>
          <a:ln cap="flat" w="9525">
            <a:solidFill>
              <a:srgbClr val="000000"/>
            </a:solidFill>
            <a:prstDash val="solid"/>
            <a:headEnd type="diamond" len="lg" w="lg"/>
            <a:tailEnd type="diamond" len="lg" w="lg"/>
          </a:ln>
        </p:spPr>
      </p:sp>
      <p:sp>
        <p:nvSpPr>
          <p:cNvPr name="Freeform 12" id="12"/>
          <p:cNvSpPr/>
          <p:nvPr/>
        </p:nvSpPr>
        <p:spPr>
          <a:xfrm flipH="false" flipV="false" rot="0">
            <a:off x="10239310" y="1699396"/>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0716395" y="2314828"/>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14" id="14"/>
          <p:cNvSpPr/>
          <p:nvPr/>
        </p:nvSpPr>
        <p:spPr>
          <a:xfrm>
            <a:off x="11036731" y="1699396"/>
            <a:ext cx="0" cy="455264"/>
          </a:xfrm>
          <a:prstGeom prst="line">
            <a:avLst/>
          </a:prstGeom>
          <a:ln cap="flat" w="9525">
            <a:solidFill>
              <a:srgbClr val="000000"/>
            </a:solidFill>
            <a:prstDash val="solid"/>
            <a:headEnd type="diamond" len="lg" w="lg"/>
            <a:tailEnd type="diamond" len="lg" w="lg"/>
          </a:ln>
        </p:spPr>
      </p:sp>
      <p:sp>
        <p:nvSpPr>
          <p:cNvPr name="AutoShape 15" id="15"/>
          <p:cNvSpPr/>
          <p:nvPr/>
        </p:nvSpPr>
        <p:spPr>
          <a:xfrm>
            <a:off x="11196899" y="2591871"/>
            <a:ext cx="517990" cy="333486"/>
          </a:xfrm>
          <a:prstGeom prst="line">
            <a:avLst/>
          </a:prstGeom>
          <a:ln cap="flat" w="9525">
            <a:solidFill>
              <a:srgbClr val="000000"/>
            </a:solidFill>
            <a:prstDash val="solid"/>
            <a:headEnd type="diamond" len="lg" w="lg"/>
            <a:tailEnd type="diamond" len="lg" w="lg"/>
          </a:ln>
        </p:spPr>
      </p:sp>
      <p:sp>
        <p:nvSpPr>
          <p:cNvPr name="AutoShape 16" id="16"/>
          <p:cNvSpPr/>
          <p:nvPr/>
        </p:nvSpPr>
        <p:spPr>
          <a:xfrm flipV="true">
            <a:off x="10359277" y="2587394"/>
            <a:ext cx="517286" cy="333518"/>
          </a:xfrm>
          <a:prstGeom prst="line">
            <a:avLst/>
          </a:prstGeom>
          <a:ln cap="flat" w="9525">
            <a:solidFill>
              <a:srgbClr val="000000"/>
            </a:solidFill>
            <a:prstDash val="solid"/>
            <a:headEnd type="diamond" len="lg" w="lg"/>
            <a:tailEnd type="diamond" len="lg" w="lg"/>
          </a:ln>
        </p:spPr>
      </p:sp>
      <p:sp>
        <p:nvSpPr>
          <p:cNvPr name="Freeform 17" id="17"/>
          <p:cNvSpPr/>
          <p:nvPr/>
        </p:nvSpPr>
        <p:spPr>
          <a:xfrm flipH="false" flipV="false" rot="0">
            <a:off x="5246203" y="4346079"/>
            <a:ext cx="1594841" cy="1594841"/>
          </a:xfrm>
          <a:custGeom>
            <a:avLst/>
            <a:gdLst/>
            <a:ahLst/>
            <a:cxnLst/>
            <a:rect r="r" b="b" t="t" l="l"/>
            <a:pathLst>
              <a:path h="1594841" w="1594841">
                <a:moveTo>
                  <a:pt x="0" y="0"/>
                </a:moveTo>
                <a:lnTo>
                  <a:pt x="1594842" y="0"/>
                </a:lnTo>
                <a:lnTo>
                  <a:pt x="1594842" y="1594842"/>
                </a:lnTo>
                <a:lnTo>
                  <a:pt x="0" y="1594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5723288" y="4961511"/>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19" id="19"/>
          <p:cNvSpPr/>
          <p:nvPr/>
        </p:nvSpPr>
        <p:spPr>
          <a:xfrm>
            <a:off x="6043624" y="4346079"/>
            <a:ext cx="0" cy="455264"/>
          </a:xfrm>
          <a:prstGeom prst="line">
            <a:avLst/>
          </a:prstGeom>
          <a:ln cap="flat" w="9525">
            <a:solidFill>
              <a:srgbClr val="000000"/>
            </a:solidFill>
            <a:prstDash val="solid"/>
            <a:headEnd type="diamond" len="lg" w="lg"/>
            <a:tailEnd type="diamond" len="lg" w="lg"/>
          </a:ln>
        </p:spPr>
      </p:sp>
      <p:sp>
        <p:nvSpPr>
          <p:cNvPr name="AutoShape 20" id="20"/>
          <p:cNvSpPr/>
          <p:nvPr/>
        </p:nvSpPr>
        <p:spPr>
          <a:xfrm>
            <a:off x="6203792" y="5238555"/>
            <a:ext cx="517990" cy="333486"/>
          </a:xfrm>
          <a:prstGeom prst="line">
            <a:avLst/>
          </a:prstGeom>
          <a:ln cap="flat" w="9525">
            <a:solidFill>
              <a:srgbClr val="000000"/>
            </a:solidFill>
            <a:prstDash val="solid"/>
            <a:headEnd type="diamond" len="lg" w="lg"/>
            <a:tailEnd type="diamond" len="lg" w="lg"/>
          </a:ln>
        </p:spPr>
      </p:sp>
      <p:sp>
        <p:nvSpPr>
          <p:cNvPr name="AutoShape 21" id="21"/>
          <p:cNvSpPr/>
          <p:nvPr/>
        </p:nvSpPr>
        <p:spPr>
          <a:xfrm flipV="true">
            <a:off x="5366170" y="5234077"/>
            <a:ext cx="517286" cy="333518"/>
          </a:xfrm>
          <a:prstGeom prst="line">
            <a:avLst/>
          </a:prstGeom>
          <a:ln cap="flat" w="9525">
            <a:solidFill>
              <a:srgbClr val="000000"/>
            </a:solidFill>
            <a:prstDash val="solid"/>
            <a:headEnd type="diamond" len="lg" w="lg"/>
            <a:tailEnd type="diamond" len="lg" w="lg"/>
          </a:ln>
        </p:spPr>
      </p:sp>
      <p:sp>
        <p:nvSpPr>
          <p:cNvPr name="Freeform 22" id="22"/>
          <p:cNvSpPr/>
          <p:nvPr/>
        </p:nvSpPr>
        <p:spPr>
          <a:xfrm flipH="false" flipV="false" rot="0">
            <a:off x="7742793" y="4346079"/>
            <a:ext cx="1594841" cy="1594841"/>
          </a:xfrm>
          <a:custGeom>
            <a:avLst/>
            <a:gdLst/>
            <a:ahLst/>
            <a:cxnLst/>
            <a:rect r="r" b="b" t="t" l="l"/>
            <a:pathLst>
              <a:path h="1594841" w="1594841">
                <a:moveTo>
                  <a:pt x="0" y="0"/>
                </a:moveTo>
                <a:lnTo>
                  <a:pt x="1594841" y="0"/>
                </a:lnTo>
                <a:lnTo>
                  <a:pt x="1594841" y="1594842"/>
                </a:lnTo>
                <a:lnTo>
                  <a:pt x="0" y="1594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5400000">
            <a:off x="8219878" y="4961511"/>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24" id="24"/>
          <p:cNvSpPr/>
          <p:nvPr/>
        </p:nvSpPr>
        <p:spPr>
          <a:xfrm>
            <a:off x="8540214" y="4346079"/>
            <a:ext cx="0" cy="455264"/>
          </a:xfrm>
          <a:prstGeom prst="line">
            <a:avLst/>
          </a:prstGeom>
          <a:ln cap="flat" w="9525">
            <a:solidFill>
              <a:srgbClr val="000000"/>
            </a:solidFill>
            <a:prstDash val="solid"/>
            <a:headEnd type="diamond" len="lg" w="lg"/>
            <a:tailEnd type="diamond" len="lg" w="lg"/>
          </a:ln>
        </p:spPr>
      </p:sp>
      <p:sp>
        <p:nvSpPr>
          <p:cNvPr name="AutoShape 25" id="25"/>
          <p:cNvSpPr/>
          <p:nvPr/>
        </p:nvSpPr>
        <p:spPr>
          <a:xfrm>
            <a:off x="8700382" y="5238555"/>
            <a:ext cx="517990" cy="333486"/>
          </a:xfrm>
          <a:prstGeom prst="line">
            <a:avLst/>
          </a:prstGeom>
          <a:ln cap="flat" w="9525">
            <a:solidFill>
              <a:srgbClr val="000000"/>
            </a:solidFill>
            <a:prstDash val="solid"/>
            <a:headEnd type="diamond" len="lg" w="lg"/>
            <a:tailEnd type="diamond" len="lg" w="lg"/>
          </a:ln>
        </p:spPr>
      </p:sp>
      <p:sp>
        <p:nvSpPr>
          <p:cNvPr name="AutoShape 26" id="26"/>
          <p:cNvSpPr/>
          <p:nvPr/>
        </p:nvSpPr>
        <p:spPr>
          <a:xfrm flipV="true">
            <a:off x="7862760" y="5234077"/>
            <a:ext cx="517286" cy="333518"/>
          </a:xfrm>
          <a:prstGeom prst="line">
            <a:avLst/>
          </a:prstGeom>
          <a:ln cap="flat" w="9525">
            <a:solidFill>
              <a:srgbClr val="000000"/>
            </a:solidFill>
            <a:prstDash val="solid"/>
            <a:headEnd type="diamond" len="lg" w="lg"/>
            <a:tailEnd type="diamond" len="lg" w="lg"/>
          </a:ln>
        </p:spPr>
      </p:sp>
      <p:sp>
        <p:nvSpPr>
          <p:cNvPr name="Freeform 27" id="27"/>
          <p:cNvSpPr/>
          <p:nvPr/>
        </p:nvSpPr>
        <p:spPr>
          <a:xfrm flipH="false" flipV="false" rot="0">
            <a:off x="10242509" y="4346079"/>
            <a:ext cx="1594841" cy="1594841"/>
          </a:xfrm>
          <a:custGeom>
            <a:avLst/>
            <a:gdLst/>
            <a:ahLst/>
            <a:cxnLst/>
            <a:rect r="r" b="b" t="t" l="l"/>
            <a:pathLst>
              <a:path h="1594841" w="1594841">
                <a:moveTo>
                  <a:pt x="0" y="0"/>
                </a:moveTo>
                <a:lnTo>
                  <a:pt x="1594842" y="0"/>
                </a:lnTo>
                <a:lnTo>
                  <a:pt x="1594842" y="1594842"/>
                </a:lnTo>
                <a:lnTo>
                  <a:pt x="0" y="1594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5400000">
            <a:off x="10719594" y="4961511"/>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29" id="29"/>
          <p:cNvSpPr/>
          <p:nvPr/>
        </p:nvSpPr>
        <p:spPr>
          <a:xfrm>
            <a:off x="11039930" y="4346079"/>
            <a:ext cx="0" cy="455264"/>
          </a:xfrm>
          <a:prstGeom prst="line">
            <a:avLst/>
          </a:prstGeom>
          <a:ln cap="flat" w="9525">
            <a:solidFill>
              <a:srgbClr val="000000"/>
            </a:solidFill>
            <a:prstDash val="solid"/>
            <a:headEnd type="diamond" len="lg" w="lg"/>
            <a:tailEnd type="diamond" len="lg" w="lg"/>
          </a:ln>
        </p:spPr>
      </p:sp>
      <p:sp>
        <p:nvSpPr>
          <p:cNvPr name="AutoShape 30" id="30"/>
          <p:cNvSpPr/>
          <p:nvPr/>
        </p:nvSpPr>
        <p:spPr>
          <a:xfrm>
            <a:off x="11200098" y="5238555"/>
            <a:ext cx="517990" cy="333486"/>
          </a:xfrm>
          <a:prstGeom prst="line">
            <a:avLst/>
          </a:prstGeom>
          <a:ln cap="flat" w="9525">
            <a:solidFill>
              <a:srgbClr val="000000"/>
            </a:solidFill>
            <a:prstDash val="solid"/>
            <a:headEnd type="diamond" len="lg" w="lg"/>
            <a:tailEnd type="diamond" len="lg" w="lg"/>
          </a:ln>
        </p:spPr>
      </p:sp>
      <p:sp>
        <p:nvSpPr>
          <p:cNvPr name="AutoShape 31" id="31"/>
          <p:cNvSpPr/>
          <p:nvPr/>
        </p:nvSpPr>
        <p:spPr>
          <a:xfrm flipV="true">
            <a:off x="10362476" y="5234077"/>
            <a:ext cx="517286" cy="333518"/>
          </a:xfrm>
          <a:prstGeom prst="line">
            <a:avLst/>
          </a:prstGeom>
          <a:ln cap="flat" w="9525">
            <a:solidFill>
              <a:srgbClr val="000000"/>
            </a:solidFill>
            <a:prstDash val="solid"/>
            <a:headEnd type="diamond" len="lg" w="lg"/>
            <a:tailEnd type="diamond" len="lg" w="lg"/>
          </a:ln>
        </p:spPr>
      </p:sp>
      <p:sp>
        <p:nvSpPr>
          <p:cNvPr name="Freeform 32" id="32"/>
          <p:cNvSpPr/>
          <p:nvPr/>
        </p:nvSpPr>
        <p:spPr>
          <a:xfrm flipH="false" flipV="false" rot="0">
            <a:off x="5249403" y="6988671"/>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5400000">
            <a:off x="5726487" y="7604102"/>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34" id="34"/>
          <p:cNvSpPr/>
          <p:nvPr/>
        </p:nvSpPr>
        <p:spPr>
          <a:xfrm>
            <a:off x="6046823" y="6988671"/>
            <a:ext cx="0" cy="455264"/>
          </a:xfrm>
          <a:prstGeom prst="line">
            <a:avLst/>
          </a:prstGeom>
          <a:ln cap="flat" w="9525">
            <a:solidFill>
              <a:srgbClr val="000000"/>
            </a:solidFill>
            <a:prstDash val="solid"/>
            <a:headEnd type="diamond" len="lg" w="lg"/>
            <a:tailEnd type="diamond" len="lg" w="lg"/>
          </a:ln>
        </p:spPr>
      </p:sp>
      <p:sp>
        <p:nvSpPr>
          <p:cNvPr name="AutoShape 35" id="35"/>
          <p:cNvSpPr/>
          <p:nvPr/>
        </p:nvSpPr>
        <p:spPr>
          <a:xfrm>
            <a:off x="6206991" y="7881146"/>
            <a:ext cx="517990" cy="333486"/>
          </a:xfrm>
          <a:prstGeom prst="line">
            <a:avLst/>
          </a:prstGeom>
          <a:ln cap="flat" w="9525">
            <a:solidFill>
              <a:srgbClr val="000000"/>
            </a:solidFill>
            <a:prstDash val="solid"/>
            <a:headEnd type="diamond" len="lg" w="lg"/>
            <a:tailEnd type="diamond" len="lg" w="lg"/>
          </a:ln>
        </p:spPr>
      </p:sp>
      <p:sp>
        <p:nvSpPr>
          <p:cNvPr name="AutoShape 36" id="36"/>
          <p:cNvSpPr/>
          <p:nvPr/>
        </p:nvSpPr>
        <p:spPr>
          <a:xfrm flipV="true">
            <a:off x="5369370" y="7876669"/>
            <a:ext cx="517286" cy="333518"/>
          </a:xfrm>
          <a:prstGeom prst="line">
            <a:avLst/>
          </a:prstGeom>
          <a:ln cap="flat" w="9525">
            <a:solidFill>
              <a:srgbClr val="000000"/>
            </a:solidFill>
            <a:prstDash val="solid"/>
            <a:headEnd type="diamond" len="lg" w="lg"/>
            <a:tailEnd type="diamond" len="lg" w="lg"/>
          </a:ln>
        </p:spPr>
      </p:sp>
      <p:sp>
        <p:nvSpPr>
          <p:cNvPr name="Freeform 37" id="37"/>
          <p:cNvSpPr/>
          <p:nvPr/>
        </p:nvSpPr>
        <p:spPr>
          <a:xfrm flipH="false" flipV="false" rot="0">
            <a:off x="7745993" y="6988671"/>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5400000">
            <a:off x="8223077" y="7604102"/>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39" id="39"/>
          <p:cNvSpPr/>
          <p:nvPr/>
        </p:nvSpPr>
        <p:spPr>
          <a:xfrm>
            <a:off x="8543413" y="6988671"/>
            <a:ext cx="0" cy="455264"/>
          </a:xfrm>
          <a:prstGeom prst="line">
            <a:avLst/>
          </a:prstGeom>
          <a:ln cap="flat" w="9525">
            <a:solidFill>
              <a:srgbClr val="000000"/>
            </a:solidFill>
            <a:prstDash val="solid"/>
            <a:headEnd type="diamond" len="lg" w="lg"/>
            <a:tailEnd type="diamond" len="lg" w="lg"/>
          </a:ln>
        </p:spPr>
      </p:sp>
      <p:sp>
        <p:nvSpPr>
          <p:cNvPr name="AutoShape 40" id="40"/>
          <p:cNvSpPr/>
          <p:nvPr/>
        </p:nvSpPr>
        <p:spPr>
          <a:xfrm>
            <a:off x="8703581" y="7881146"/>
            <a:ext cx="517990" cy="333486"/>
          </a:xfrm>
          <a:prstGeom prst="line">
            <a:avLst/>
          </a:prstGeom>
          <a:ln cap="flat" w="9525">
            <a:solidFill>
              <a:srgbClr val="000000"/>
            </a:solidFill>
            <a:prstDash val="solid"/>
            <a:headEnd type="diamond" len="lg" w="lg"/>
            <a:tailEnd type="diamond" len="lg" w="lg"/>
          </a:ln>
        </p:spPr>
      </p:sp>
      <p:sp>
        <p:nvSpPr>
          <p:cNvPr name="AutoShape 41" id="41"/>
          <p:cNvSpPr/>
          <p:nvPr/>
        </p:nvSpPr>
        <p:spPr>
          <a:xfrm flipV="true">
            <a:off x="7865959" y="7876669"/>
            <a:ext cx="517286" cy="333518"/>
          </a:xfrm>
          <a:prstGeom prst="line">
            <a:avLst/>
          </a:prstGeom>
          <a:ln cap="flat" w="9525">
            <a:solidFill>
              <a:srgbClr val="000000"/>
            </a:solidFill>
            <a:prstDash val="solid"/>
            <a:headEnd type="diamond" len="lg" w="lg"/>
            <a:tailEnd type="diamond" len="lg" w="lg"/>
          </a:ln>
        </p:spPr>
      </p:sp>
      <p:sp>
        <p:nvSpPr>
          <p:cNvPr name="Freeform 42" id="42"/>
          <p:cNvSpPr/>
          <p:nvPr/>
        </p:nvSpPr>
        <p:spPr>
          <a:xfrm flipH="false" flipV="false" rot="0">
            <a:off x="10245709" y="6988671"/>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3" id="43"/>
          <p:cNvSpPr/>
          <p:nvPr/>
        </p:nvSpPr>
        <p:spPr>
          <a:xfrm flipH="false" flipV="false" rot="5400000">
            <a:off x="10722794" y="7604102"/>
            <a:ext cx="640672" cy="320336"/>
          </a:xfrm>
          <a:custGeom>
            <a:avLst/>
            <a:gdLst/>
            <a:ahLst/>
            <a:cxnLst/>
            <a:rect r="r" b="b" t="t" l="l"/>
            <a:pathLst>
              <a:path h="320336" w="640672">
                <a:moveTo>
                  <a:pt x="0" y="0"/>
                </a:moveTo>
                <a:lnTo>
                  <a:pt x="640671" y="0"/>
                </a:lnTo>
                <a:lnTo>
                  <a:pt x="640671"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44" id="44"/>
          <p:cNvSpPr/>
          <p:nvPr/>
        </p:nvSpPr>
        <p:spPr>
          <a:xfrm>
            <a:off x="11043129" y="6988671"/>
            <a:ext cx="0" cy="455264"/>
          </a:xfrm>
          <a:prstGeom prst="line">
            <a:avLst/>
          </a:prstGeom>
          <a:ln cap="flat" w="9525">
            <a:solidFill>
              <a:srgbClr val="000000"/>
            </a:solidFill>
            <a:prstDash val="solid"/>
            <a:headEnd type="diamond" len="lg" w="lg"/>
            <a:tailEnd type="diamond" len="lg" w="lg"/>
          </a:ln>
        </p:spPr>
      </p:sp>
      <p:sp>
        <p:nvSpPr>
          <p:cNvPr name="AutoShape 45" id="45"/>
          <p:cNvSpPr/>
          <p:nvPr/>
        </p:nvSpPr>
        <p:spPr>
          <a:xfrm>
            <a:off x="11203297" y="7881146"/>
            <a:ext cx="517990" cy="333486"/>
          </a:xfrm>
          <a:prstGeom prst="line">
            <a:avLst/>
          </a:prstGeom>
          <a:ln cap="flat" w="9525">
            <a:solidFill>
              <a:srgbClr val="000000"/>
            </a:solidFill>
            <a:prstDash val="solid"/>
            <a:headEnd type="diamond" len="lg" w="lg"/>
            <a:tailEnd type="diamond" len="lg" w="lg"/>
          </a:ln>
        </p:spPr>
      </p:sp>
      <p:sp>
        <p:nvSpPr>
          <p:cNvPr name="AutoShape 46" id="46"/>
          <p:cNvSpPr/>
          <p:nvPr/>
        </p:nvSpPr>
        <p:spPr>
          <a:xfrm flipV="true">
            <a:off x="10365676" y="7876669"/>
            <a:ext cx="517286" cy="333518"/>
          </a:xfrm>
          <a:prstGeom prst="line">
            <a:avLst/>
          </a:prstGeom>
          <a:ln cap="flat" w="9525">
            <a:solidFill>
              <a:srgbClr val="000000"/>
            </a:solidFill>
            <a:prstDash val="solid"/>
            <a:headEnd type="diamond" len="lg" w="lg"/>
            <a:tailEnd type="diamond" len="lg" w="lg"/>
          </a:ln>
        </p:spPr>
      </p:sp>
      <p:sp>
        <p:nvSpPr>
          <p:cNvPr name="AutoShape 47" id="47"/>
          <p:cNvSpPr/>
          <p:nvPr/>
        </p:nvSpPr>
        <p:spPr>
          <a:xfrm>
            <a:off x="1927821" y="3202977"/>
            <a:ext cx="0" cy="4054195"/>
          </a:xfrm>
          <a:prstGeom prst="line">
            <a:avLst/>
          </a:prstGeom>
          <a:ln cap="flat" w="38100">
            <a:solidFill>
              <a:srgbClr val="FFFFFF"/>
            </a:solidFill>
            <a:prstDash val="solid"/>
            <a:headEnd type="none" len="sm" w="sm"/>
            <a:tailEnd type="arrow" len="sm" w="med"/>
          </a:ln>
        </p:spPr>
      </p:sp>
      <p:sp>
        <p:nvSpPr>
          <p:cNvPr name="AutoShape 48" id="48"/>
          <p:cNvSpPr/>
          <p:nvPr/>
        </p:nvSpPr>
        <p:spPr>
          <a:xfrm>
            <a:off x="3936732" y="2515867"/>
            <a:ext cx="791769" cy="0"/>
          </a:xfrm>
          <a:prstGeom prst="line">
            <a:avLst/>
          </a:prstGeom>
          <a:ln cap="flat" w="38100">
            <a:solidFill>
              <a:srgbClr val="FFFFFF"/>
            </a:solidFill>
            <a:prstDash val="solid"/>
            <a:headEnd type="none" len="sm" w="sm"/>
            <a:tailEnd type="arrow" len="sm" w="med"/>
          </a:ln>
        </p:spPr>
      </p:sp>
      <p:sp>
        <p:nvSpPr>
          <p:cNvPr name="AutoShape 49" id="49"/>
          <p:cNvSpPr/>
          <p:nvPr/>
        </p:nvSpPr>
        <p:spPr>
          <a:xfrm>
            <a:off x="3936732" y="5102629"/>
            <a:ext cx="791769" cy="0"/>
          </a:xfrm>
          <a:prstGeom prst="line">
            <a:avLst/>
          </a:prstGeom>
          <a:ln cap="flat" w="38100">
            <a:solidFill>
              <a:srgbClr val="FFFFFF"/>
            </a:solidFill>
            <a:prstDash val="solid"/>
            <a:headEnd type="none" len="sm" w="sm"/>
            <a:tailEnd type="arrow" len="sm" w="med"/>
          </a:ln>
        </p:spPr>
      </p:sp>
      <p:sp>
        <p:nvSpPr>
          <p:cNvPr name="AutoShape 50" id="50"/>
          <p:cNvSpPr/>
          <p:nvPr/>
        </p:nvSpPr>
        <p:spPr>
          <a:xfrm>
            <a:off x="3936732" y="7745220"/>
            <a:ext cx="791769" cy="0"/>
          </a:xfrm>
          <a:prstGeom prst="line">
            <a:avLst/>
          </a:prstGeom>
          <a:ln cap="flat" w="38100">
            <a:solidFill>
              <a:srgbClr val="FFFFFF"/>
            </a:solidFill>
            <a:prstDash val="solid"/>
            <a:headEnd type="none" len="sm" w="sm"/>
            <a:tailEnd type="arrow" len="sm" w="med"/>
          </a:ln>
        </p:spPr>
      </p:sp>
      <p:grpSp>
        <p:nvGrpSpPr>
          <p:cNvPr name="Group 51" id="51"/>
          <p:cNvGrpSpPr/>
          <p:nvPr/>
        </p:nvGrpSpPr>
        <p:grpSpPr>
          <a:xfrm rot="0">
            <a:off x="5122414" y="1487198"/>
            <a:ext cx="6819677" cy="1975595"/>
            <a:chOff x="0" y="0"/>
            <a:chExt cx="1796129" cy="520321"/>
          </a:xfrm>
        </p:grpSpPr>
        <p:sp>
          <p:nvSpPr>
            <p:cNvPr name="Freeform 52" id="52"/>
            <p:cNvSpPr/>
            <p:nvPr/>
          </p:nvSpPr>
          <p:spPr>
            <a:xfrm flipH="false" flipV="false" rot="0">
              <a:off x="0" y="0"/>
              <a:ext cx="1796129" cy="520321"/>
            </a:xfrm>
            <a:custGeom>
              <a:avLst/>
              <a:gdLst/>
              <a:ahLst/>
              <a:cxnLst/>
              <a:rect r="r" b="b" t="t" l="l"/>
              <a:pathLst>
                <a:path h="520321" w="1796129">
                  <a:moveTo>
                    <a:pt x="0" y="0"/>
                  </a:moveTo>
                  <a:lnTo>
                    <a:pt x="1796129" y="0"/>
                  </a:lnTo>
                  <a:lnTo>
                    <a:pt x="1796129" y="520321"/>
                  </a:lnTo>
                  <a:lnTo>
                    <a:pt x="0" y="520321"/>
                  </a:lnTo>
                  <a:close/>
                </a:path>
              </a:pathLst>
            </a:custGeom>
            <a:solidFill>
              <a:srgbClr val="000000">
                <a:alpha val="0"/>
              </a:srgbClr>
            </a:solidFill>
            <a:ln w="38100" cap="sq">
              <a:solidFill>
                <a:srgbClr val="FFFFFF"/>
              </a:solidFill>
              <a:prstDash val="sysDot"/>
              <a:miter/>
            </a:ln>
          </p:spPr>
        </p:sp>
        <p:sp>
          <p:nvSpPr>
            <p:cNvPr name="TextBox 53" id="53"/>
            <p:cNvSpPr txBox="true"/>
            <p:nvPr/>
          </p:nvSpPr>
          <p:spPr>
            <a:xfrm>
              <a:off x="0" y="9525"/>
              <a:ext cx="1796129" cy="510796"/>
            </a:xfrm>
            <a:prstGeom prst="rect">
              <a:avLst/>
            </a:prstGeom>
          </p:spPr>
          <p:txBody>
            <a:bodyPr anchor="ctr" rtlCol="false" tIns="50800" lIns="50800" bIns="50800" rIns="50800"/>
            <a:lstStyle/>
            <a:p>
              <a:pPr algn="ctr">
                <a:lnSpc>
                  <a:spcPts val="2999"/>
                </a:lnSpc>
              </a:pPr>
            </a:p>
          </p:txBody>
        </p:sp>
      </p:grpSp>
      <p:grpSp>
        <p:nvGrpSpPr>
          <p:cNvPr name="Group 54" id="54"/>
          <p:cNvGrpSpPr/>
          <p:nvPr/>
        </p:nvGrpSpPr>
        <p:grpSpPr>
          <a:xfrm rot="0">
            <a:off x="5138337" y="4155702"/>
            <a:ext cx="6819677" cy="1975595"/>
            <a:chOff x="0" y="0"/>
            <a:chExt cx="1796129" cy="520321"/>
          </a:xfrm>
        </p:grpSpPr>
        <p:sp>
          <p:nvSpPr>
            <p:cNvPr name="Freeform 55" id="55"/>
            <p:cNvSpPr/>
            <p:nvPr/>
          </p:nvSpPr>
          <p:spPr>
            <a:xfrm flipH="false" flipV="false" rot="0">
              <a:off x="0" y="0"/>
              <a:ext cx="1796129" cy="520321"/>
            </a:xfrm>
            <a:custGeom>
              <a:avLst/>
              <a:gdLst/>
              <a:ahLst/>
              <a:cxnLst/>
              <a:rect r="r" b="b" t="t" l="l"/>
              <a:pathLst>
                <a:path h="520321" w="1796129">
                  <a:moveTo>
                    <a:pt x="0" y="0"/>
                  </a:moveTo>
                  <a:lnTo>
                    <a:pt x="1796129" y="0"/>
                  </a:lnTo>
                  <a:lnTo>
                    <a:pt x="1796129" y="520321"/>
                  </a:lnTo>
                  <a:lnTo>
                    <a:pt x="0" y="520321"/>
                  </a:lnTo>
                  <a:close/>
                </a:path>
              </a:pathLst>
            </a:custGeom>
            <a:solidFill>
              <a:srgbClr val="000000">
                <a:alpha val="0"/>
              </a:srgbClr>
            </a:solidFill>
            <a:ln w="38100" cap="sq">
              <a:solidFill>
                <a:srgbClr val="FFFFFF"/>
              </a:solidFill>
              <a:prstDash val="sysDot"/>
              <a:miter/>
            </a:ln>
          </p:spPr>
        </p:sp>
        <p:sp>
          <p:nvSpPr>
            <p:cNvPr name="TextBox 56" id="56"/>
            <p:cNvSpPr txBox="true"/>
            <p:nvPr/>
          </p:nvSpPr>
          <p:spPr>
            <a:xfrm>
              <a:off x="0" y="9525"/>
              <a:ext cx="1796129" cy="510796"/>
            </a:xfrm>
            <a:prstGeom prst="rect">
              <a:avLst/>
            </a:prstGeom>
          </p:spPr>
          <p:txBody>
            <a:bodyPr anchor="ctr" rtlCol="false" tIns="50800" lIns="50800" bIns="50800" rIns="50800"/>
            <a:lstStyle/>
            <a:p>
              <a:pPr algn="ctr">
                <a:lnSpc>
                  <a:spcPts val="2999"/>
                </a:lnSpc>
              </a:pPr>
            </a:p>
          </p:txBody>
        </p:sp>
      </p:grpSp>
      <p:grpSp>
        <p:nvGrpSpPr>
          <p:cNvPr name="Group 57" id="57"/>
          <p:cNvGrpSpPr/>
          <p:nvPr/>
        </p:nvGrpSpPr>
        <p:grpSpPr>
          <a:xfrm rot="0">
            <a:off x="5122414" y="6803819"/>
            <a:ext cx="6819677" cy="1975595"/>
            <a:chOff x="0" y="0"/>
            <a:chExt cx="1796129" cy="520321"/>
          </a:xfrm>
        </p:grpSpPr>
        <p:sp>
          <p:nvSpPr>
            <p:cNvPr name="Freeform 58" id="58"/>
            <p:cNvSpPr/>
            <p:nvPr/>
          </p:nvSpPr>
          <p:spPr>
            <a:xfrm flipH="false" flipV="false" rot="0">
              <a:off x="0" y="0"/>
              <a:ext cx="1796129" cy="520321"/>
            </a:xfrm>
            <a:custGeom>
              <a:avLst/>
              <a:gdLst/>
              <a:ahLst/>
              <a:cxnLst/>
              <a:rect r="r" b="b" t="t" l="l"/>
              <a:pathLst>
                <a:path h="520321" w="1796129">
                  <a:moveTo>
                    <a:pt x="0" y="0"/>
                  </a:moveTo>
                  <a:lnTo>
                    <a:pt x="1796129" y="0"/>
                  </a:lnTo>
                  <a:lnTo>
                    <a:pt x="1796129" y="520321"/>
                  </a:lnTo>
                  <a:lnTo>
                    <a:pt x="0" y="520321"/>
                  </a:lnTo>
                  <a:close/>
                </a:path>
              </a:pathLst>
            </a:custGeom>
            <a:solidFill>
              <a:srgbClr val="000000">
                <a:alpha val="0"/>
              </a:srgbClr>
            </a:solidFill>
            <a:ln w="38100" cap="sq">
              <a:solidFill>
                <a:srgbClr val="FFFFFF"/>
              </a:solidFill>
              <a:prstDash val="sysDot"/>
              <a:miter/>
            </a:ln>
          </p:spPr>
        </p:sp>
        <p:sp>
          <p:nvSpPr>
            <p:cNvPr name="TextBox 59" id="59"/>
            <p:cNvSpPr txBox="true"/>
            <p:nvPr/>
          </p:nvSpPr>
          <p:spPr>
            <a:xfrm>
              <a:off x="0" y="9525"/>
              <a:ext cx="1796129" cy="510796"/>
            </a:xfrm>
            <a:prstGeom prst="rect">
              <a:avLst/>
            </a:prstGeom>
          </p:spPr>
          <p:txBody>
            <a:bodyPr anchor="ctr" rtlCol="false" tIns="50800" lIns="50800" bIns="50800" rIns="50800"/>
            <a:lstStyle/>
            <a:p>
              <a:pPr algn="ctr">
                <a:lnSpc>
                  <a:spcPts val="2999"/>
                </a:lnSpc>
              </a:pPr>
            </a:p>
          </p:txBody>
        </p:sp>
      </p:grpSp>
      <p:sp>
        <p:nvSpPr>
          <p:cNvPr name="AutoShape 60" id="60"/>
          <p:cNvSpPr/>
          <p:nvPr/>
        </p:nvSpPr>
        <p:spPr>
          <a:xfrm>
            <a:off x="7018317" y="2446424"/>
            <a:ext cx="546863" cy="9525"/>
          </a:xfrm>
          <a:prstGeom prst="line">
            <a:avLst/>
          </a:prstGeom>
          <a:ln cap="flat" w="38100">
            <a:solidFill>
              <a:srgbClr val="FFFFFF"/>
            </a:solidFill>
            <a:prstDash val="solid"/>
            <a:headEnd type="none" len="sm" w="sm"/>
            <a:tailEnd type="arrow" len="sm" w="med"/>
          </a:ln>
        </p:spPr>
      </p:sp>
      <p:sp>
        <p:nvSpPr>
          <p:cNvPr name="AutoShape 61" id="61"/>
          <p:cNvSpPr/>
          <p:nvPr/>
        </p:nvSpPr>
        <p:spPr>
          <a:xfrm>
            <a:off x="9528684" y="2446424"/>
            <a:ext cx="546863" cy="9525"/>
          </a:xfrm>
          <a:prstGeom prst="line">
            <a:avLst/>
          </a:prstGeom>
          <a:ln cap="flat" w="38100">
            <a:solidFill>
              <a:srgbClr val="FFFFFF"/>
            </a:solidFill>
            <a:prstDash val="solid"/>
            <a:headEnd type="none" len="sm" w="sm"/>
            <a:tailEnd type="arrow" len="sm" w="med"/>
          </a:ln>
        </p:spPr>
      </p:sp>
      <p:sp>
        <p:nvSpPr>
          <p:cNvPr name="AutoShape 62" id="62"/>
          <p:cNvSpPr/>
          <p:nvPr/>
        </p:nvSpPr>
        <p:spPr>
          <a:xfrm>
            <a:off x="7018317" y="5162547"/>
            <a:ext cx="546863" cy="9525"/>
          </a:xfrm>
          <a:prstGeom prst="line">
            <a:avLst/>
          </a:prstGeom>
          <a:ln cap="flat" w="38100">
            <a:solidFill>
              <a:srgbClr val="FFFFFF"/>
            </a:solidFill>
            <a:prstDash val="solid"/>
            <a:headEnd type="none" len="sm" w="sm"/>
            <a:tailEnd type="arrow" len="sm" w="med"/>
          </a:ln>
        </p:spPr>
      </p:sp>
      <p:sp>
        <p:nvSpPr>
          <p:cNvPr name="AutoShape 63" id="63"/>
          <p:cNvSpPr/>
          <p:nvPr/>
        </p:nvSpPr>
        <p:spPr>
          <a:xfrm>
            <a:off x="9528684" y="5186357"/>
            <a:ext cx="546863" cy="9525"/>
          </a:xfrm>
          <a:prstGeom prst="line">
            <a:avLst/>
          </a:prstGeom>
          <a:ln cap="flat" w="38100">
            <a:solidFill>
              <a:srgbClr val="FFFFFF"/>
            </a:solidFill>
            <a:prstDash val="solid"/>
            <a:headEnd type="none" len="sm" w="sm"/>
            <a:tailEnd type="arrow" len="sm" w="med"/>
          </a:ln>
        </p:spPr>
      </p:sp>
      <p:sp>
        <p:nvSpPr>
          <p:cNvPr name="AutoShape 64" id="64"/>
          <p:cNvSpPr/>
          <p:nvPr/>
        </p:nvSpPr>
        <p:spPr>
          <a:xfrm>
            <a:off x="7018317" y="7781329"/>
            <a:ext cx="546863" cy="9525"/>
          </a:xfrm>
          <a:prstGeom prst="line">
            <a:avLst/>
          </a:prstGeom>
          <a:ln cap="flat" w="38100">
            <a:solidFill>
              <a:srgbClr val="FFFFFF"/>
            </a:solidFill>
            <a:prstDash val="solid"/>
            <a:headEnd type="none" len="sm" w="sm"/>
            <a:tailEnd type="arrow" len="sm" w="med"/>
          </a:ln>
        </p:spPr>
      </p:sp>
      <p:sp>
        <p:nvSpPr>
          <p:cNvPr name="AutoShape 65" id="65"/>
          <p:cNvSpPr/>
          <p:nvPr/>
        </p:nvSpPr>
        <p:spPr>
          <a:xfrm>
            <a:off x="9528684" y="7805138"/>
            <a:ext cx="546863" cy="9525"/>
          </a:xfrm>
          <a:prstGeom prst="line">
            <a:avLst/>
          </a:prstGeom>
          <a:ln cap="flat" w="38100">
            <a:solidFill>
              <a:srgbClr val="FFFFFF"/>
            </a:solidFill>
            <a:prstDash val="solid"/>
            <a:headEnd type="none" len="sm" w="sm"/>
            <a:tailEnd type="arrow" len="sm" w="med"/>
          </a:ln>
        </p:spPr>
      </p:sp>
      <p:grpSp>
        <p:nvGrpSpPr>
          <p:cNvPr name="Group 66" id="66"/>
          <p:cNvGrpSpPr/>
          <p:nvPr/>
        </p:nvGrpSpPr>
        <p:grpSpPr>
          <a:xfrm rot="-5400000">
            <a:off x="10917599" y="4606026"/>
            <a:ext cx="5358715" cy="1049034"/>
            <a:chOff x="0" y="0"/>
            <a:chExt cx="7144953" cy="1398712"/>
          </a:xfrm>
        </p:grpSpPr>
        <p:sp>
          <p:nvSpPr>
            <p:cNvPr name="TextBox 67" id="67"/>
            <p:cNvSpPr txBox="true"/>
            <p:nvPr/>
          </p:nvSpPr>
          <p:spPr>
            <a:xfrm rot="0">
              <a:off x="0" y="1159414"/>
              <a:ext cx="7144953" cy="239298"/>
            </a:xfrm>
            <a:prstGeom prst="rect">
              <a:avLst/>
            </a:prstGeom>
          </p:spPr>
          <p:txBody>
            <a:bodyPr anchor="t" rtlCol="false" tIns="0" lIns="0" bIns="0" rIns="0">
              <a:spAutoFit/>
            </a:bodyPr>
            <a:lstStyle/>
            <a:p>
              <a:pPr algn="just">
                <a:lnSpc>
                  <a:spcPts val="1532"/>
                </a:lnSpc>
              </a:pPr>
            </a:p>
          </p:txBody>
        </p:sp>
        <p:sp>
          <p:nvSpPr>
            <p:cNvPr name="TextBox 68" id="68"/>
            <p:cNvSpPr txBox="true"/>
            <p:nvPr/>
          </p:nvSpPr>
          <p:spPr>
            <a:xfrm rot="0">
              <a:off x="0" y="0"/>
              <a:ext cx="7144953" cy="510033"/>
            </a:xfrm>
            <a:prstGeom prst="rect">
              <a:avLst/>
            </a:prstGeom>
          </p:spPr>
          <p:txBody>
            <a:bodyPr anchor="t" rtlCol="false" tIns="0" lIns="0" bIns="0" rIns="0">
              <a:spAutoFit/>
            </a:bodyPr>
            <a:lstStyle/>
            <a:p>
              <a:pPr>
                <a:lnSpc>
                  <a:spcPts val="3039"/>
                </a:lnSpc>
              </a:pPr>
            </a:p>
          </p:txBody>
        </p:sp>
        <p:sp>
          <p:nvSpPr>
            <p:cNvPr name="AutoShape 69" id="69"/>
            <p:cNvSpPr/>
            <p:nvPr/>
          </p:nvSpPr>
          <p:spPr>
            <a:xfrm>
              <a:off x="0" y="789141"/>
              <a:ext cx="7144953" cy="0"/>
            </a:xfrm>
            <a:prstGeom prst="line">
              <a:avLst/>
            </a:prstGeom>
            <a:ln cap="rnd" w="27569">
              <a:solidFill>
                <a:srgbClr val="FFFFFF"/>
              </a:solidFill>
              <a:prstDash val="solid"/>
              <a:headEnd type="none" len="sm" w="sm"/>
              <a:tailEnd type="none" len="sm" w="sm"/>
            </a:ln>
          </p:spPr>
        </p:sp>
      </p:grpSp>
      <p:grpSp>
        <p:nvGrpSpPr>
          <p:cNvPr name="Group 70" id="70"/>
          <p:cNvGrpSpPr/>
          <p:nvPr/>
        </p:nvGrpSpPr>
        <p:grpSpPr>
          <a:xfrm rot="0">
            <a:off x="11942090" y="2221620"/>
            <a:ext cx="1765200" cy="338340"/>
            <a:chOff x="0" y="0"/>
            <a:chExt cx="2353600" cy="451120"/>
          </a:xfrm>
        </p:grpSpPr>
        <p:sp>
          <p:nvSpPr>
            <p:cNvPr name="TextBox 71" id="71"/>
            <p:cNvSpPr txBox="true"/>
            <p:nvPr/>
          </p:nvSpPr>
          <p:spPr>
            <a:xfrm rot="-10800000">
              <a:off x="0" y="154524"/>
              <a:ext cx="2304428" cy="80561"/>
            </a:xfrm>
            <a:prstGeom prst="rect">
              <a:avLst/>
            </a:prstGeom>
          </p:spPr>
          <p:txBody>
            <a:bodyPr anchor="t" rtlCol="false" tIns="0" lIns="0" bIns="0" rIns="0">
              <a:spAutoFit/>
            </a:bodyPr>
            <a:lstStyle/>
            <a:p>
              <a:pPr algn="just">
                <a:lnSpc>
                  <a:spcPts val="494"/>
                </a:lnSpc>
              </a:pPr>
            </a:p>
          </p:txBody>
        </p:sp>
        <p:sp>
          <p:nvSpPr>
            <p:cNvPr name="TextBox 72" id="72"/>
            <p:cNvSpPr txBox="true"/>
            <p:nvPr/>
          </p:nvSpPr>
          <p:spPr>
            <a:xfrm rot="-10800000">
              <a:off x="49172" y="0"/>
              <a:ext cx="2304428" cy="80561"/>
            </a:xfrm>
            <a:prstGeom prst="rect">
              <a:avLst/>
            </a:prstGeom>
          </p:spPr>
          <p:txBody>
            <a:bodyPr anchor="t" rtlCol="false" tIns="0" lIns="0" bIns="0" rIns="0">
              <a:spAutoFit/>
            </a:bodyPr>
            <a:lstStyle/>
            <a:p>
              <a:pPr algn="just">
                <a:lnSpc>
                  <a:spcPts val="494"/>
                </a:lnSpc>
              </a:pPr>
            </a:p>
          </p:txBody>
        </p:sp>
        <p:sp>
          <p:nvSpPr>
            <p:cNvPr name="TextBox 73" id="73"/>
            <p:cNvSpPr txBox="true"/>
            <p:nvPr/>
          </p:nvSpPr>
          <p:spPr>
            <a:xfrm rot="-10800000">
              <a:off x="49172" y="286622"/>
              <a:ext cx="2304428" cy="154973"/>
            </a:xfrm>
            <a:prstGeom prst="rect">
              <a:avLst/>
            </a:prstGeom>
          </p:spPr>
          <p:txBody>
            <a:bodyPr anchor="t" rtlCol="false" tIns="0" lIns="0" bIns="0" rIns="0">
              <a:spAutoFit/>
            </a:bodyPr>
            <a:lstStyle/>
            <a:p>
              <a:pPr>
                <a:lnSpc>
                  <a:spcPts val="980"/>
                </a:lnSpc>
              </a:pPr>
            </a:p>
          </p:txBody>
        </p:sp>
        <p:sp>
          <p:nvSpPr>
            <p:cNvPr name="AutoShape 74" id="74"/>
            <p:cNvSpPr/>
            <p:nvPr/>
          </p:nvSpPr>
          <p:spPr>
            <a:xfrm flipH="true">
              <a:off x="0" y="318784"/>
              <a:ext cx="2304428" cy="0"/>
            </a:xfrm>
            <a:prstGeom prst="line">
              <a:avLst/>
            </a:prstGeom>
            <a:ln cap="rnd" w="38100">
              <a:solidFill>
                <a:srgbClr val="FFFFFF"/>
              </a:solidFill>
              <a:prstDash val="solid"/>
              <a:headEnd type="none" len="sm" w="sm"/>
              <a:tailEnd type="none" len="sm" w="sm"/>
            </a:ln>
          </p:spPr>
        </p:sp>
      </p:grpSp>
      <p:sp>
        <p:nvSpPr>
          <p:cNvPr name="AutoShape 75" id="75"/>
          <p:cNvSpPr/>
          <p:nvPr/>
        </p:nvSpPr>
        <p:spPr>
          <a:xfrm flipH="true">
            <a:off x="11942090" y="7795613"/>
            <a:ext cx="1728321" cy="0"/>
          </a:xfrm>
          <a:prstGeom prst="line">
            <a:avLst/>
          </a:prstGeom>
          <a:ln cap="rnd" w="28575">
            <a:solidFill>
              <a:srgbClr val="FFFFFF"/>
            </a:solidFill>
            <a:prstDash val="solid"/>
            <a:headEnd type="none" len="sm" w="sm"/>
            <a:tailEnd type="none" len="sm" w="sm"/>
          </a:ln>
        </p:spPr>
      </p:sp>
      <p:sp>
        <p:nvSpPr>
          <p:cNvPr name="AutoShape 76" id="76"/>
          <p:cNvSpPr/>
          <p:nvPr/>
        </p:nvSpPr>
        <p:spPr>
          <a:xfrm flipH="true">
            <a:off x="11942090" y="5205407"/>
            <a:ext cx="1728321" cy="0"/>
          </a:xfrm>
          <a:prstGeom prst="line">
            <a:avLst/>
          </a:prstGeom>
          <a:ln cap="rnd" w="38100">
            <a:solidFill>
              <a:srgbClr val="FFFFFF"/>
            </a:solidFill>
            <a:prstDash val="solid"/>
            <a:headEnd type="none" len="sm" w="sm"/>
            <a:tailEnd type="none" len="sm" w="sm"/>
          </a:ln>
        </p:spPr>
      </p:sp>
      <p:sp>
        <p:nvSpPr>
          <p:cNvPr name="AutoShape 77" id="77"/>
          <p:cNvSpPr/>
          <p:nvPr/>
        </p:nvSpPr>
        <p:spPr>
          <a:xfrm>
            <a:off x="13670412" y="5210169"/>
            <a:ext cx="1652103" cy="0"/>
          </a:xfrm>
          <a:prstGeom prst="line">
            <a:avLst/>
          </a:prstGeom>
          <a:ln cap="flat" w="38100">
            <a:solidFill>
              <a:srgbClr val="FFFFFF"/>
            </a:solidFill>
            <a:prstDash val="solid"/>
            <a:headEnd type="none" len="sm" w="sm"/>
            <a:tailEnd type="arrow" len="sm" w="med"/>
          </a:ln>
        </p:spPr>
      </p:sp>
      <p:grpSp>
        <p:nvGrpSpPr>
          <p:cNvPr name="Group 78" id="78"/>
          <p:cNvGrpSpPr/>
          <p:nvPr/>
        </p:nvGrpSpPr>
        <p:grpSpPr>
          <a:xfrm rot="0">
            <a:off x="15636839" y="4310815"/>
            <a:ext cx="2080552" cy="1820483"/>
            <a:chOff x="0" y="0"/>
            <a:chExt cx="812800" cy="711200"/>
          </a:xfrm>
        </p:grpSpPr>
        <p:sp>
          <p:nvSpPr>
            <p:cNvPr name="Freeform 79" id="7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5E17EB"/>
            </a:solidFill>
          </p:spPr>
        </p:sp>
        <p:sp>
          <p:nvSpPr>
            <p:cNvPr name="TextBox 80" id="80"/>
            <p:cNvSpPr txBox="true"/>
            <p:nvPr/>
          </p:nvSpPr>
          <p:spPr>
            <a:xfrm>
              <a:off x="127000" y="339725"/>
              <a:ext cx="558800" cy="320675"/>
            </a:xfrm>
            <a:prstGeom prst="rect">
              <a:avLst/>
            </a:prstGeom>
          </p:spPr>
          <p:txBody>
            <a:bodyPr anchor="ctr" rtlCol="false" tIns="50800" lIns="50800" bIns="50800" rIns="50800"/>
            <a:lstStyle/>
            <a:p>
              <a:pPr algn="ctr">
                <a:lnSpc>
                  <a:spcPts val="2999"/>
                </a:lnSpc>
              </a:pPr>
              <a:r>
                <a:rPr lang="en-US" sz="2499">
                  <a:solidFill>
                    <a:srgbClr val="FFFFFF"/>
                  </a:solidFill>
                  <a:latin typeface="Poppins Medium Bold"/>
                </a:rPr>
                <a:t>CPU</a:t>
              </a:r>
            </a:p>
          </p:txBody>
        </p:sp>
      </p:grpSp>
      <p:sp>
        <p:nvSpPr>
          <p:cNvPr name="TextBox 81" id="81"/>
          <p:cNvSpPr txBox="true"/>
          <p:nvPr/>
        </p:nvSpPr>
        <p:spPr>
          <a:xfrm rot="0">
            <a:off x="450818" y="2279680"/>
            <a:ext cx="2992107" cy="396173"/>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MAIOR PRIORIDADE</a:t>
            </a:r>
          </a:p>
        </p:txBody>
      </p:sp>
      <p:sp>
        <p:nvSpPr>
          <p:cNvPr name="TextBox 82" id="82"/>
          <p:cNvSpPr txBox="true"/>
          <p:nvPr/>
        </p:nvSpPr>
        <p:spPr>
          <a:xfrm rot="0">
            <a:off x="546313" y="7568955"/>
            <a:ext cx="3099373" cy="396173"/>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MENOR PRIORIDADE</a:t>
            </a:r>
          </a:p>
        </p:txBody>
      </p:sp>
      <p:sp>
        <p:nvSpPr>
          <p:cNvPr name="TextBox 83" id="83"/>
          <p:cNvSpPr txBox="true"/>
          <p:nvPr/>
        </p:nvSpPr>
        <p:spPr>
          <a:xfrm rot="0">
            <a:off x="6102330" y="990600"/>
            <a:ext cx="4859845" cy="396173"/>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FILA DE PROCESSOS DO SISTEMA</a:t>
            </a:r>
          </a:p>
        </p:txBody>
      </p:sp>
      <p:sp>
        <p:nvSpPr>
          <p:cNvPr name="TextBox 84" id="84"/>
          <p:cNvSpPr txBox="true"/>
          <p:nvPr/>
        </p:nvSpPr>
        <p:spPr>
          <a:xfrm rot="0">
            <a:off x="6089882" y="3570462"/>
            <a:ext cx="5024328" cy="396173"/>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FILA DE PROCESSOS INTERATIVOS</a:t>
            </a:r>
          </a:p>
        </p:txBody>
      </p:sp>
      <p:sp>
        <p:nvSpPr>
          <p:cNvPr name="TextBox 85" id="85"/>
          <p:cNvSpPr txBox="true"/>
          <p:nvPr/>
        </p:nvSpPr>
        <p:spPr>
          <a:xfrm rot="0">
            <a:off x="6577046" y="6217146"/>
            <a:ext cx="4049999" cy="396173"/>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FILA DE PROCESSOS BATCH</a:t>
            </a:r>
          </a:p>
        </p:txBody>
      </p:sp>
    </p:spTree>
  </p:cSld>
  <p:clrMapOvr>
    <a:masterClrMapping/>
  </p:clrMapOvr>
</p:sld>
</file>

<file path=ppt/slides/slide6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646953"/>
            <a:ext cx="14811170" cy="9786995"/>
            <a:chOff x="0" y="0"/>
            <a:chExt cx="19748227" cy="13049327"/>
          </a:xfrm>
        </p:grpSpPr>
        <p:sp>
          <p:nvSpPr>
            <p:cNvPr name="TextBox 3" id="3"/>
            <p:cNvSpPr txBox="true"/>
            <p:nvPr/>
          </p:nvSpPr>
          <p:spPr>
            <a:xfrm rot="0">
              <a:off x="0" y="6016279"/>
              <a:ext cx="19748227" cy="6940338"/>
            </a:xfrm>
            <a:prstGeom prst="rect">
              <a:avLst/>
            </a:prstGeom>
          </p:spPr>
          <p:txBody>
            <a:bodyPr anchor="t" rtlCol="false" tIns="0" lIns="0" bIns="0" rIns="0">
              <a:spAutoFit/>
            </a:bodyPr>
            <a:lstStyle/>
            <a:p>
              <a:pPr marL="588327" indent="-294163" lvl="1">
                <a:lnSpc>
                  <a:spcPts val="3814"/>
                </a:lnSpc>
                <a:buFont typeface="Arial"/>
                <a:buChar char="•"/>
              </a:pPr>
              <a:r>
                <a:rPr lang="en-US" sz="2724">
                  <a:solidFill>
                    <a:srgbClr val="FFFFFF"/>
                  </a:solidFill>
                  <a:latin typeface="Poppins Light"/>
                </a:rPr>
                <a:t>Também Implementa diversas filas onde cada uma tem uma prioridade de execução associada, porém, os processos não permanecem em uma mesma fila até o término do processamento.</a:t>
              </a:r>
            </a:p>
            <a:p>
              <a:pPr>
                <a:lnSpc>
                  <a:spcPts val="3814"/>
                </a:lnSpc>
              </a:pPr>
            </a:p>
            <a:p>
              <a:pPr marL="588327" indent="-294163" lvl="1">
                <a:lnSpc>
                  <a:spcPts val="3814"/>
                </a:lnSpc>
                <a:buFont typeface="Arial"/>
                <a:buChar char="•"/>
              </a:pPr>
              <a:r>
                <a:rPr lang="en-US" sz="2724">
                  <a:solidFill>
                    <a:srgbClr val="FFFFFF"/>
                  </a:solidFill>
                  <a:latin typeface="Poppins Light"/>
                </a:rPr>
                <a:t>O sistema identifica dinamicamente o comportamento de cada processo, ajustando assim suas prioridades de execução e mecanismos de escalonamento.</a:t>
              </a:r>
            </a:p>
            <a:p>
              <a:pPr>
                <a:lnSpc>
                  <a:spcPts val="3814"/>
                </a:lnSpc>
              </a:pPr>
            </a:p>
            <a:p>
              <a:pPr marL="588327" indent="-294163" lvl="1">
                <a:lnSpc>
                  <a:spcPts val="3814"/>
                </a:lnSpc>
                <a:buFont typeface="Arial"/>
                <a:buChar char="•"/>
              </a:pPr>
              <a:r>
                <a:rPr lang="en-US" sz="2724">
                  <a:solidFill>
                    <a:srgbClr val="FFFFFF"/>
                  </a:solidFill>
                  <a:latin typeface="Poppins Light"/>
                </a:rPr>
                <a:t>Os processos não são previamente associados às filas de pronto, e sim direcionados pelo sistema entre as diversas filas com base em seu comportamento.</a:t>
              </a:r>
            </a:p>
            <a:p>
              <a:pPr algn="l">
                <a:lnSpc>
                  <a:spcPts val="3815"/>
                </a:lnSpc>
                <a:spcBef>
                  <a:spcPct val="0"/>
                </a:spcBef>
              </a:pPr>
            </a:p>
          </p:txBody>
        </p:sp>
        <p:sp>
          <p:nvSpPr>
            <p:cNvPr name="TextBox 4" id="4"/>
            <p:cNvSpPr txBox="true"/>
            <p:nvPr/>
          </p:nvSpPr>
          <p:spPr>
            <a:xfrm rot="0">
              <a:off x="0" y="-12700"/>
              <a:ext cx="19748227" cy="42291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SISTEMAS INTERATIVOS - MULTIPLAS FILAS COM REALIMENTAÇÃO</a:t>
              </a:r>
            </a:p>
          </p:txBody>
        </p:sp>
        <p:sp>
          <p:nvSpPr>
            <p:cNvPr name="AutoShape 5" id="5"/>
            <p:cNvSpPr/>
            <p:nvPr/>
          </p:nvSpPr>
          <p:spPr>
            <a:xfrm>
              <a:off x="0" y="4987838"/>
              <a:ext cx="19748227" cy="0"/>
            </a:xfrm>
            <a:prstGeom prst="line">
              <a:avLst/>
            </a:prstGeom>
            <a:ln cap="rnd" w="25400">
              <a:solidFill>
                <a:srgbClr val="10B5BF"/>
              </a:solidFill>
              <a:prstDash val="solid"/>
              <a:headEnd type="none" len="sm" w="sm"/>
              <a:tailEnd type="none" len="sm" w="sm"/>
            </a:ln>
          </p:spPr>
        </p:sp>
      </p:gr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5813613" y="1699396"/>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6290698" y="2314828"/>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4" id="4"/>
          <p:cNvSpPr/>
          <p:nvPr/>
        </p:nvSpPr>
        <p:spPr>
          <a:xfrm flipH="true">
            <a:off x="6611034" y="1699396"/>
            <a:ext cx="0" cy="455264"/>
          </a:xfrm>
          <a:prstGeom prst="line">
            <a:avLst/>
          </a:prstGeom>
          <a:ln cap="flat" w="9525">
            <a:solidFill>
              <a:srgbClr val="000000"/>
            </a:solidFill>
            <a:prstDash val="solid"/>
            <a:headEnd type="diamond" len="lg" w="lg"/>
            <a:tailEnd type="diamond" len="lg" w="lg"/>
          </a:ln>
        </p:spPr>
      </p:sp>
      <p:sp>
        <p:nvSpPr>
          <p:cNvPr name="AutoShape 5" id="5"/>
          <p:cNvSpPr/>
          <p:nvPr/>
        </p:nvSpPr>
        <p:spPr>
          <a:xfrm>
            <a:off x="6771202" y="2591871"/>
            <a:ext cx="517990" cy="333486"/>
          </a:xfrm>
          <a:prstGeom prst="line">
            <a:avLst/>
          </a:prstGeom>
          <a:ln cap="flat" w="9525">
            <a:solidFill>
              <a:srgbClr val="000000"/>
            </a:solidFill>
            <a:prstDash val="solid"/>
            <a:headEnd type="diamond" len="lg" w="lg"/>
            <a:tailEnd type="diamond" len="lg" w="lg"/>
          </a:ln>
        </p:spPr>
      </p:sp>
      <p:sp>
        <p:nvSpPr>
          <p:cNvPr name="AutoShape 6" id="6"/>
          <p:cNvSpPr/>
          <p:nvPr/>
        </p:nvSpPr>
        <p:spPr>
          <a:xfrm flipV="true">
            <a:off x="5933580" y="2587394"/>
            <a:ext cx="517286" cy="333518"/>
          </a:xfrm>
          <a:prstGeom prst="line">
            <a:avLst/>
          </a:prstGeom>
          <a:ln cap="flat" w="9525">
            <a:solidFill>
              <a:srgbClr val="000000"/>
            </a:solidFill>
            <a:prstDash val="solid"/>
            <a:headEnd type="diamond" len="lg" w="lg"/>
            <a:tailEnd type="diamond" len="lg" w="lg"/>
          </a:ln>
        </p:spPr>
      </p:sp>
      <p:sp>
        <p:nvSpPr>
          <p:cNvPr name="Freeform 7" id="7"/>
          <p:cNvSpPr/>
          <p:nvPr/>
        </p:nvSpPr>
        <p:spPr>
          <a:xfrm flipH="false" flipV="false" rot="0">
            <a:off x="8310203" y="1699396"/>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8787288" y="2314828"/>
            <a:ext cx="640672" cy="320336"/>
          </a:xfrm>
          <a:custGeom>
            <a:avLst/>
            <a:gdLst/>
            <a:ahLst/>
            <a:cxnLst/>
            <a:rect r="r" b="b" t="t" l="l"/>
            <a:pathLst>
              <a:path h="320336" w="640672">
                <a:moveTo>
                  <a:pt x="0" y="0"/>
                </a:moveTo>
                <a:lnTo>
                  <a:pt x="640671" y="0"/>
                </a:lnTo>
                <a:lnTo>
                  <a:pt x="640671"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9" id="9"/>
          <p:cNvSpPr/>
          <p:nvPr/>
        </p:nvSpPr>
        <p:spPr>
          <a:xfrm flipH="true">
            <a:off x="9107624" y="1699396"/>
            <a:ext cx="0" cy="455264"/>
          </a:xfrm>
          <a:prstGeom prst="line">
            <a:avLst/>
          </a:prstGeom>
          <a:ln cap="flat" w="9525">
            <a:solidFill>
              <a:srgbClr val="000000"/>
            </a:solidFill>
            <a:prstDash val="solid"/>
            <a:headEnd type="diamond" len="lg" w="lg"/>
            <a:tailEnd type="diamond" len="lg" w="lg"/>
          </a:ln>
        </p:spPr>
      </p:sp>
      <p:sp>
        <p:nvSpPr>
          <p:cNvPr name="AutoShape 10" id="10"/>
          <p:cNvSpPr/>
          <p:nvPr/>
        </p:nvSpPr>
        <p:spPr>
          <a:xfrm>
            <a:off x="9267792" y="2591871"/>
            <a:ext cx="517990" cy="333486"/>
          </a:xfrm>
          <a:prstGeom prst="line">
            <a:avLst/>
          </a:prstGeom>
          <a:ln cap="flat" w="9525">
            <a:solidFill>
              <a:srgbClr val="000000"/>
            </a:solidFill>
            <a:prstDash val="solid"/>
            <a:headEnd type="diamond" len="lg" w="lg"/>
            <a:tailEnd type="diamond" len="lg" w="lg"/>
          </a:ln>
        </p:spPr>
      </p:sp>
      <p:sp>
        <p:nvSpPr>
          <p:cNvPr name="AutoShape 11" id="11"/>
          <p:cNvSpPr/>
          <p:nvPr/>
        </p:nvSpPr>
        <p:spPr>
          <a:xfrm flipV="true">
            <a:off x="8430170" y="2587394"/>
            <a:ext cx="517286" cy="333518"/>
          </a:xfrm>
          <a:prstGeom prst="line">
            <a:avLst/>
          </a:prstGeom>
          <a:ln cap="flat" w="9525">
            <a:solidFill>
              <a:srgbClr val="000000"/>
            </a:solidFill>
            <a:prstDash val="solid"/>
            <a:headEnd type="diamond" len="lg" w="lg"/>
            <a:tailEnd type="diamond" len="lg" w="lg"/>
          </a:ln>
        </p:spPr>
      </p:sp>
      <p:sp>
        <p:nvSpPr>
          <p:cNvPr name="Freeform 12" id="12"/>
          <p:cNvSpPr/>
          <p:nvPr/>
        </p:nvSpPr>
        <p:spPr>
          <a:xfrm flipH="false" flipV="false" rot="0">
            <a:off x="10809919" y="1699396"/>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1287004" y="2314828"/>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14" id="14"/>
          <p:cNvSpPr/>
          <p:nvPr/>
        </p:nvSpPr>
        <p:spPr>
          <a:xfrm>
            <a:off x="11607340" y="1699396"/>
            <a:ext cx="0" cy="455264"/>
          </a:xfrm>
          <a:prstGeom prst="line">
            <a:avLst/>
          </a:prstGeom>
          <a:ln cap="flat" w="9525">
            <a:solidFill>
              <a:srgbClr val="000000"/>
            </a:solidFill>
            <a:prstDash val="solid"/>
            <a:headEnd type="diamond" len="lg" w="lg"/>
            <a:tailEnd type="diamond" len="lg" w="lg"/>
          </a:ln>
        </p:spPr>
      </p:sp>
      <p:sp>
        <p:nvSpPr>
          <p:cNvPr name="AutoShape 15" id="15"/>
          <p:cNvSpPr/>
          <p:nvPr/>
        </p:nvSpPr>
        <p:spPr>
          <a:xfrm>
            <a:off x="11767508" y="2591871"/>
            <a:ext cx="517990" cy="333486"/>
          </a:xfrm>
          <a:prstGeom prst="line">
            <a:avLst/>
          </a:prstGeom>
          <a:ln cap="flat" w="9525">
            <a:solidFill>
              <a:srgbClr val="000000"/>
            </a:solidFill>
            <a:prstDash val="solid"/>
            <a:headEnd type="diamond" len="lg" w="lg"/>
            <a:tailEnd type="diamond" len="lg" w="lg"/>
          </a:ln>
        </p:spPr>
      </p:sp>
      <p:sp>
        <p:nvSpPr>
          <p:cNvPr name="AutoShape 16" id="16"/>
          <p:cNvSpPr/>
          <p:nvPr/>
        </p:nvSpPr>
        <p:spPr>
          <a:xfrm flipV="true">
            <a:off x="10929886" y="2587394"/>
            <a:ext cx="517286" cy="333518"/>
          </a:xfrm>
          <a:prstGeom prst="line">
            <a:avLst/>
          </a:prstGeom>
          <a:ln cap="flat" w="9525">
            <a:solidFill>
              <a:srgbClr val="000000"/>
            </a:solidFill>
            <a:prstDash val="solid"/>
            <a:headEnd type="diamond" len="lg" w="lg"/>
            <a:tailEnd type="diamond" len="lg" w="lg"/>
          </a:ln>
        </p:spPr>
      </p:sp>
      <p:sp>
        <p:nvSpPr>
          <p:cNvPr name="Freeform 17" id="17"/>
          <p:cNvSpPr/>
          <p:nvPr/>
        </p:nvSpPr>
        <p:spPr>
          <a:xfrm flipH="false" flipV="false" rot="0">
            <a:off x="5816812" y="4346079"/>
            <a:ext cx="1594841" cy="1594841"/>
          </a:xfrm>
          <a:custGeom>
            <a:avLst/>
            <a:gdLst/>
            <a:ahLst/>
            <a:cxnLst/>
            <a:rect r="r" b="b" t="t" l="l"/>
            <a:pathLst>
              <a:path h="1594841" w="1594841">
                <a:moveTo>
                  <a:pt x="0" y="0"/>
                </a:moveTo>
                <a:lnTo>
                  <a:pt x="1594842" y="0"/>
                </a:lnTo>
                <a:lnTo>
                  <a:pt x="1594842" y="1594842"/>
                </a:lnTo>
                <a:lnTo>
                  <a:pt x="0" y="1594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6293897" y="4961511"/>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19" id="19"/>
          <p:cNvSpPr/>
          <p:nvPr/>
        </p:nvSpPr>
        <p:spPr>
          <a:xfrm>
            <a:off x="6614233" y="4346079"/>
            <a:ext cx="0" cy="455264"/>
          </a:xfrm>
          <a:prstGeom prst="line">
            <a:avLst/>
          </a:prstGeom>
          <a:ln cap="flat" w="9525">
            <a:solidFill>
              <a:srgbClr val="000000"/>
            </a:solidFill>
            <a:prstDash val="solid"/>
            <a:headEnd type="diamond" len="lg" w="lg"/>
            <a:tailEnd type="diamond" len="lg" w="lg"/>
          </a:ln>
        </p:spPr>
      </p:sp>
      <p:sp>
        <p:nvSpPr>
          <p:cNvPr name="AutoShape 20" id="20"/>
          <p:cNvSpPr/>
          <p:nvPr/>
        </p:nvSpPr>
        <p:spPr>
          <a:xfrm>
            <a:off x="6774401" y="5238555"/>
            <a:ext cx="517990" cy="333486"/>
          </a:xfrm>
          <a:prstGeom prst="line">
            <a:avLst/>
          </a:prstGeom>
          <a:ln cap="flat" w="9525">
            <a:solidFill>
              <a:srgbClr val="000000"/>
            </a:solidFill>
            <a:prstDash val="solid"/>
            <a:headEnd type="diamond" len="lg" w="lg"/>
            <a:tailEnd type="diamond" len="lg" w="lg"/>
          </a:ln>
        </p:spPr>
      </p:sp>
      <p:sp>
        <p:nvSpPr>
          <p:cNvPr name="AutoShape 21" id="21"/>
          <p:cNvSpPr/>
          <p:nvPr/>
        </p:nvSpPr>
        <p:spPr>
          <a:xfrm flipV="true">
            <a:off x="5936779" y="5234077"/>
            <a:ext cx="517286" cy="333518"/>
          </a:xfrm>
          <a:prstGeom prst="line">
            <a:avLst/>
          </a:prstGeom>
          <a:ln cap="flat" w="9525">
            <a:solidFill>
              <a:srgbClr val="000000"/>
            </a:solidFill>
            <a:prstDash val="solid"/>
            <a:headEnd type="diamond" len="lg" w="lg"/>
            <a:tailEnd type="diamond" len="lg" w="lg"/>
          </a:ln>
        </p:spPr>
      </p:sp>
      <p:sp>
        <p:nvSpPr>
          <p:cNvPr name="Freeform 22" id="22"/>
          <p:cNvSpPr/>
          <p:nvPr/>
        </p:nvSpPr>
        <p:spPr>
          <a:xfrm flipH="false" flipV="false" rot="0">
            <a:off x="8313402" y="4346079"/>
            <a:ext cx="1594841" cy="1594841"/>
          </a:xfrm>
          <a:custGeom>
            <a:avLst/>
            <a:gdLst/>
            <a:ahLst/>
            <a:cxnLst/>
            <a:rect r="r" b="b" t="t" l="l"/>
            <a:pathLst>
              <a:path h="1594841" w="1594841">
                <a:moveTo>
                  <a:pt x="0" y="0"/>
                </a:moveTo>
                <a:lnTo>
                  <a:pt x="1594842" y="0"/>
                </a:lnTo>
                <a:lnTo>
                  <a:pt x="1594842" y="1594842"/>
                </a:lnTo>
                <a:lnTo>
                  <a:pt x="0" y="1594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5400000">
            <a:off x="8790487" y="4961511"/>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24" id="24"/>
          <p:cNvSpPr/>
          <p:nvPr/>
        </p:nvSpPr>
        <p:spPr>
          <a:xfrm>
            <a:off x="9110823" y="4346079"/>
            <a:ext cx="0" cy="455264"/>
          </a:xfrm>
          <a:prstGeom prst="line">
            <a:avLst/>
          </a:prstGeom>
          <a:ln cap="flat" w="9525">
            <a:solidFill>
              <a:srgbClr val="000000"/>
            </a:solidFill>
            <a:prstDash val="solid"/>
            <a:headEnd type="diamond" len="lg" w="lg"/>
            <a:tailEnd type="diamond" len="lg" w="lg"/>
          </a:ln>
        </p:spPr>
      </p:sp>
      <p:sp>
        <p:nvSpPr>
          <p:cNvPr name="AutoShape 25" id="25"/>
          <p:cNvSpPr/>
          <p:nvPr/>
        </p:nvSpPr>
        <p:spPr>
          <a:xfrm>
            <a:off x="9270991" y="5238555"/>
            <a:ext cx="517990" cy="333486"/>
          </a:xfrm>
          <a:prstGeom prst="line">
            <a:avLst/>
          </a:prstGeom>
          <a:ln cap="flat" w="9525">
            <a:solidFill>
              <a:srgbClr val="000000"/>
            </a:solidFill>
            <a:prstDash val="solid"/>
            <a:headEnd type="diamond" len="lg" w="lg"/>
            <a:tailEnd type="diamond" len="lg" w="lg"/>
          </a:ln>
        </p:spPr>
      </p:sp>
      <p:sp>
        <p:nvSpPr>
          <p:cNvPr name="AutoShape 26" id="26"/>
          <p:cNvSpPr/>
          <p:nvPr/>
        </p:nvSpPr>
        <p:spPr>
          <a:xfrm flipV="true">
            <a:off x="8433369" y="5234077"/>
            <a:ext cx="517286" cy="333518"/>
          </a:xfrm>
          <a:prstGeom prst="line">
            <a:avLst/>
          </a:prstGeom>
          <a:ln cap="flat" w="9525">
            <a:solidFill>
              <a:srgbClr val="000000"/>
            </a:solidFill>
            <a:prstDash val="solid"/>
            <a:headEnd type="diamond" len="lg" w="lg"/>
            <a:tailEnd type="diamond" len="lg" w="lg"/>
          </a:ln>
        </p:spPr>
      </p:sp>
      <p:sp>
        <p:nvSpPr>
          <p:cNvPr name="Freeform 27" id="27"/>
          <p:cNvSpPr/>
          <p:nvPr/>
        </p:nvSpPr>
        <p:spPr>
          <a:xfrm flipH="false" flipV="false" rot="0">
            <a:off x="10813119" y="4346079"/>
            <a:ext cx="1594841" cy="1594841"/>
          </a:xfrm>
          <a:custGeom>
            <a:avLst/>
            <a:gdLst/>
            <a:ahLst/>
            <a:cxnLst/>
            <a:rect r="r" b="b" t="t" l="l"/>
            <a:pathLst>
              <a:path h="1594841" w="1594841">
                <a:moveTo>
                  <a:pt x="0" y="0"/>
                </a:moveTo>
                <a:lnTo>
                  <a:pt x="1594841" y="0"/>
                </a:lnTo>
                <a:lnTo>
                  <a:pt x="1594841" y="1594842"/>
                </a:lnTo>
                <a:lnTo>
                  <a:pt x="0" y="1594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5400000">
            <a:off x="11290203" y="4961511"/>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29" id="29"/>
          <p:cNvSpPr/>
          <p:nvPr/>
        </p:nvSpPr>
        <p:spPr>
          <a:xfrm>
            <a:off x="11610539" y="4346079"/>
            <a:ext cx="0" cy="455264"/>
          </a:xfrm>
          <a:prstGeom prst="line">
            <a:avLst/>
          </a:prstGeom>
          <a:ln cap="flat" w="9525">
            <a:solidFill>
              <a:srgbClr val="000000"/>
            </a:solidFill>
            <a:prstDash val="solid"/>
            <a:headEnd type="diamond" len="lg" w="lg"/>
            <a:tailEnd type="diamond" len="lg" w="lg"/>
          </a:ln>
        </p:spPr>
      </p:sp>
      <p:sp>
        <p:nvSpPr>
          <p:cNvPr name="AutoShape 30" id="30"/>
          <p:cNvSpPr/>
          <p:nvPr/>
        </p:nvSpPr>
        <p:spPr>
          <a:xfrm>
            <a:off x="11770707" y="5238555"/>
            <a:ext cx="517990" cy="333486"/>
          </a:xfrm>
          <a:prstGeom prst="line">
            <a:avLst/>
          </a:prstGeom>
          <a:ln cap="flat" w="9525">
            <a:solidFill>
              <a:srgbClr val="000000"/>
            </a:solidFill>
            <a:prstDash val="solid"/>
            <a:headEnd type="diamond" len="lg" w="lg"/>
            <a:tailEnd type="diamond" len="lg" w="lg"/>
          </a:ln>
        </p:spPr>
      </p:sp>
      <p:sp>
        <p:nvSpPr>
          <p:cNvPr name="AutoShape 31" id="31"/>
          <p:cNvSpPr/>
          <p:nvPr/>
        </p:nvSpPr>
        <p:spPr>
          <a:xfrm flipV="true">
            <a:off x="10933085" y="5234077"/>
            <a:ext cx="517286" cy="333518"/>
          </a:xfrm>
          <a:prstGeom prst="line">
            <a:avLst/>
          </a:prstGeom>
          <a:ln cap="flat" w="9525">
            <a:solidFill>
              <a:srgbClr val="000000"/>
            </a:solidFill>
            <a:prstDash val="solid"/>
            <a:headEnd type="diamond" len="lg" w="lg"/>
            <a:tailEnd type="diamond" len="lg" w="lg"/>
          </a:ln>
        </p:spPr>
      </p:sp>
      <p:sp>
        <p:nvSpPr>
          <p:cNvPr name="Freeform 32" id="32"/>
          <p:cNvSpPr/>
          <p:nvPr/>
        </p:nvSpPr>
        <p:spPr>
          <a:xfrm flipH="false" flipV="false" rot="0">
            <a:off x="5820012" y="6988671"/>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5400000">
            <a:off x="6297096" y="7604102"/>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34" id="34"/>
          <p:cNvSpPr/>
          <p:nvPr/>
        </p:nvSpPr>
        <p:spPr>
          <a:xfrm>
            <a:off x="6617432" y="6988671"/>
            <a:ext cx="0" cy="455264"/>
          </a:xfrm>
          <a:prstGeom prst="line">
            <a:avLst/>
          </a:prstGeom>
          <a:ln cap="flat" w="9525">
            <a:solidFill>
              <a:srgbClr val="000000"/>
            </a:solidFill>
            <a:prstDash val="solid"/>
            <a:headEnd type="diamond" len="lg" w="lg"/>
            <a:tailEnd type="diamond" len="lg" w="lg"/>
          </a:ln>
        </p:spPr>
      </p:sp>
      <p:sp>
        <p:nvSpPr>
          <p:cNvPr name="AutoShape 35" id="35"/>
          <p:cNvSpPr/>
          <p:nvPr/>
        </p:nvSpPr>
        <p:spPr>
          <a:xfrm>
            <a:off x="6777600" y="7881146"/>
            <a:ext cx="517990" cy="333486"/>
          </a:xfrm>
          <a:prstGeom prst="line">
            <a:avLst/>
          </a:prstGeom>
          <a:ln cap="flat" w="9525">
            <a:solidFill>
              <a:srgbClr val="000000"/>
            </a:solidFill>
            <a:prstDash val="solid"/>
            <a:headEnd type="diamond" len="lg" w="lg"/>
            <a:tailEnd type="diamond" len="lg" w="lg"/>
          </a:ln>
        </p:spPr>
      </p:sp>
      <p:sp>
        <p:nvSpPr>
          <p:cNvPr name="AutoShape 36" id="36"/>
          <p:cNvSpPr/>
          <p:nvPr/>
        </p:nvSpPr>
        <p:spPr>
          <a:xfrm flipV="true">
            <a:off x="5939979" y="7876669"/>
            <a:ext cx="517286" cy="333518"/>
          </a:xfrm>
          <a:prstGeom prst="line">
            <a:avLst/>
          </a:prstGeom>
          <a:ln cap="flat" w="9525">
            <a:solidFill>
              <a:srgbClr val="000000"/>
            </a:solidFill>
            <a:prstDash val="solid"/>
            <a:headEnd type="diamond" len="lg" w="lg"/>
            <a:tailEnd type="diamond" len="lg" w="lg"/>
          </a:ln>
        </p:spPr>
      </p:sp>
      <p:sp>
        <p:nvSpPr>
          <p:cNvPr name="Freeform 37" id="37"/>
          <p:cNvSpPr/>
          <p:nvPr/>
        </p:nvSpPr>
        <p:spPr>
          <a:xfrm flipH="false" flipV="false" rot="0">
            <a:off x="8316602" y="6988671"/>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5400000">
            <a:off x="8793686" y="7604102"/>
            <a:ext cx="640672" cy="320336"/>
          </a:xfrm>
          <a:custGeom>
            <a:avLst/>
            <a:gdLst/>
            <a:ahLst/>
            <a:cxnLst/>
            <a:rect r="r" b="b" t="t" l="l"/>
            <a:pathLst>
              <a:path h="320336" w="640672">
                <a:moveTo>
                  <a:pt x="0" y="0"/>
                </a:moveTo>
                <a:lnTo>
                  <a:pt x="640672" y="0"/>
                </a:lnTo>
                <a:lnTo>
                  <a:pt x="640672"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39" id="39"/>
          <p:cNvSpPr/>
          <p:nvPr/>
        </p:nvSpPr>
        <p:spPr>
          <a:xfrm>
            <a:off x="9114022" y="6988671"/>
            <a:ext cx="0" cy="455264"/>
          </a:xfrm>
          <a:prstGeom prst="line">
            <a:avLst/>
          </a:prstGeom>
          <a:ln cap="flat" w="9525">
            <a:solidFill>
              <a:srgbClr val="000000"/>
            </a:solidFill>
            <a:prstDash val="solid"/>
            <a:headEnd type="diamond" len="lg" w="lg"/>
            <a:tailEnd type="diamond" len="lg" w="lg"/>
          </a:ln>
        </p:spPr>
      </p:sp>
      <p:sp>
        <p:nvSpPr>
          <p:cNvPr name="AutoShape 40" id="40"/>
          <p:cNvSpPr/>
          <p:nvPr/>
        </p:nvSpPr>
        <p:spPr>
          <a:xfrm>
            <a:off x="9274190" y="7881146"/>
            <a:ext cx="517990" cy="333486"/>
          </a:xfrm>
          <a:prstGeom prst="line">
            <a:avLst/>
          </a:prstGeom>
          <a:ln cap="flat" w="9525">
            <a:solidFill>
              <a:srgbClr val="000000"/>
            </a:solidFill>
            <a:prstDash val="solid"/>
            <a:headEnd type="diamond" len="lg" w="lg"/>
            <a:tailEnd type="diamond" len="lg" w="lg"/>
          </a:ln>
        </p:spPr>
      </p:sp>
      <p:sp>
        <p:nvSpPr>
          <p:cNvPr name="AutoShape 41" id="41"/>
          <p:cNvSpPr/>
          <p:nvPr/>
        </p:nvSpPr>
        <p:spPr>
          <a:xfrm flipV="true">
            <a:off x="8436569" y="7876669"/>
            <a:ext cx="517286" cy="333518"/>
          </a:xfrm>
          <a:prstGeom prst="line">
            <a:avLst/>
          </a:prstGeom>
          <a:ln cap="flat" w="9525">
            <a:solidFill>
              <a:srgbClr val="000000"/>
            </a:solidFill>
            <a:prstDash val="solid"/>
            <a:headEnd type="diamond" len="lg" w="lg"/>
            <a:tailEnd type="diamond" len="lg" w="lg"/>
          </a:ln>
        </p:spPr>
      </p:sp>
      <p:sp>
        <p:nvSpPr>
          <p:cNvPr name="Freeform 42" id="42"/>
          <p:cNvSpPr/>
          <p:nvPr/>
        </p:nvSpPr>
        <p:spPr>
          <a:xfrm flipH="false" flipV="false" rot="0">
            <a:off x="10816318" y="6988671"/>
            <a:ext cx="1594841" cy="1594841"/>
          </a:xfrm>
          <a:custGeom>
            <a:avLst/>
            <a:gdLst/>
            <a:ahLst/>
            <a:cxnLst/>
            <a:rect r="r" b="b" t="t" l="l"/>
            <a:pathLst>
              <a:path h="1594841" w="1594841">
                <a:moveTo>
                  <a:pt x="0" y="0"/>
                </a:moveTo>
                <a:lnTo>
                  <a:pt x="1594841" y="0"/>
                </a:lnTo>
                <a:lnTo>
                  <a:pt x="1594841" y="1594841"/>
                </a:lnTo>
                <a:lnTo>
                  <a:pt x="0" y="1594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3" id="43"/>
          <p:cNvSpPr/>
          <p:nvPr/>
        </p:nvSpPr>
        <p:spPr>
          <a:xfrm flipH="false" flipV="false" rot="5400000">
            <a:off x="11293403" y="7604102"/>
            <a:ext cx="640672" cy="320336"/>
          </a:xfrm>
          <a:custGeom>
            <a:avLst/>
            <a:gdLst/>
            <a:ahLst/>
            <a:cxnLst/>
            <a:rect r="r" b="b" t="t" l="l"/>
            <a:pathLst>
              <a:path h="320336" w="640672">
                <a:moveTo>
                  <a:pt x="0" y="0"/>
                </a:moveTo>
                <a:lnTo>
                  <a:pt x="640671" y="0"/>
                </a:lnTo>
                <a:lnTo>
                  <a:pt x="640671" y="320336"/>
                </a:lnTo>
                <a:lnTo>
                  <a:pt x="0" y="32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44" id="44"/>
          <p:cNvSpPr/>
          <p:nvPr/>
        </p:nvSpPr>
        <p:spPr>
          <a:xfrm>
            <a:off x="11613738" y="6988671"/>
            <a:ext cx="0" cy="455264"/>
          </a:xfrm>
          <a:prstGeom prst="line">
            <a:avLst/>
          </a:prstGeom>
          <a:ln cap="flat" w="9525">
            <a:solidFill>
              <a:srgbClr val="000000"/>
            </a:solidFill>
            <a:prstDash val="solid"/>
            <a:headEnd type="diamond" len="lg" w="lg"/>
            <a:tailEnd type="diamond" len="lg" w="lg"/>
          </a:ln>
        </p:spPr>
      </p:sp>
      <p:sp>
        <p:nvSpPr>
          <p:cNvPr name="AutoShape 45" id="45"/>
          <p:cNvSpPr/>
          <p:nvPr/>
        </p:nvSpPr>
        <p:spPr>
          <a:xfrm>
            <a:off x="11773906" y="7881146"/>
            <a:ext cx="517990" cy="333486"/>
          </a:xfrm>
          <a:prstGeom prst="line">
            <a:avLst/>
          </a:prstGeom>
          <a:ln cap="flat" w="9525">
            <a:solidFill>
              <a:srgbClr val="000000"/>
            </a:solidFill>
            <a:prstDash val="solid"/>
            <a:headEnd type="diamond" len="lg" w="lg"/>
            <a:tailEnd type="diamond" len="lg" w="lg"/>
          </a:ln>
        </p:spPr>
      </p:sp>
      <p:sp>
        <p:nvSpPr>
          <p:cNvPr name="AutoShape 46" id="46"/>
          <p:cNvSpPr/>
          <p:nvPr/>
        </p:nvSpPr>
        <p:spPr>
          <a:xfrm flipV="true">
            <a:off x="10936285" y="7876669"/>
            <a:ext cx="517286" cy="333518"/>
          </a:xfrm>
          <a:prstGeom prst="line">
            <a:avLst/>
          </a:prstGeom>
          <a:ln cap="flat" w="9525">
            <a:solidFill>
              <a:srgbClr val="000000"/>
            </a:solidFill>
            <a:prstDash val="solid"/>
            <a:headEnd type="diamond" len="lg" w="lg"/>
            <a:tailEnd type="diamond" len="lg" w="lg"/>
          </a:ln>
        </p:spPr>
      </p:sp>
      <p:sp>
        <p:nvSpPr>
          <p:cNvPr name="AutoShape 47" id="47"/>
          <p:cNvSpPr/>
          <p:nvPr/>
        </p:nvSpPr>
        <p:spPr>
          <a:xfrm>
            <a:off x="1477003" y="3183202"/>
            <a:ext cx="0" cy="4054195"/>
          </a:xfrm>
          <a:prstGeom prst="line">
            <a:avLst/>
          </a:prstGeom>
          <a:ln cap="flat" w="38100">
            <a:solidFill>
              <a:srgbClr val="FFFFFF"/>
            </a:solidFill>
            <a:prstDash val="solid"/>
            <a:headEnd type="none" len="sm" w="sm"/>
            <a:tailEnd type="arrow" len="sm" w="med"/>
          </a:ln>
        </p:spPr>
      </p:sp>
      <p:grpSp>
        <p:nvGrpSpPr>
          <p:cNvPr name="Group 48" id="48"/>
          <p:cNvGrpSpPr/>
          <p:nvPr/>
        </p:nvGrpSpPr>
        <p:grpSpPr>
          <a:xfrm rot="0">
            <a:off x="5693023" y="1487198"/>
            <a:ext cx="6819677" cy="1975595"/>
            <a:chOff x="0" y="0"/>
            <a:chExt cx="1796129" cy="520321"/>
          </a:xfrm>
        </p:grpSpPr>
        <p:sp>
          <p:nvSpPr>
            <p:cNvPr name="Freeform 49" id="49"/>
            <p:cNvSpPr/>
            <p:nvPr/>
          </p:nvSpPr>
          <p:spPr>
            <a:xfrm flipH="false" flipV="false" rot="0">
              <a:off x="0" y="0"/>
              <a:ext cx="1796129" cy="520321"/>
            </a:xfrm>
            <a:custGeom>
              <a:avLst/>
              <a:gdLst/>
              <a:ahLst/>
              <a:cxnLst/>
              <a:rect r="r" b="b" t="t" l="l"/>
              <a:pathLst>
                <a:path h="520321" w="1796129">
                  <a:moveTo>
                    <a:pt x="0" y="0"/>
                  </a:moveTo>
                  <a:lnTo>
                    <a:pt x="1796129" y="0"/>
                  </a:lnTo>
                  <a:lnTo>
                    <a:pt x="1796129" y="520321"/>
                  </a:lnTo>
                  <a:lnTo>
                    <a:pt x="0" y="520321"/>
                  </a:lnTo>
                  <a:close/>
                </a:path>
              </a:pathLst>
            </a:custGeom>
            <a:solidFill>
              <a:srgbClr val="000000">
                <a:alpha val="0"/>
              </a:srgbClr>
            </a:solidFill>
            <a:ln w="38100" cap="sq">
              <a:solidFill>
                <a:srgbClr val="FFFFFF"/>
              </a:solidFill>
              <a:prstDash val="sysDot"/>
              <a:miter/>
            </a:ln>
          </p:spPr>
        </p:sp>
        <p:sp>
          <p:nvSpPr>
            <p:cNvPr name="TextBox 50" id="50"/>
            <p:cNvSpPr txBox="true"/>
            <p:nvPr/>
          </p:nvSpPr>
          <p:spPr>
            <a:xfrm>
              <a:off x="0" y="9525"/>
              <a:ext cx="1796129" cy="510796"/>
            </a:xfrm>
            <a:prstGeom prst="rect">
              <a:avLst/>
            </a:prstGeom>
          </p:spPr>
          <p:txBody>
            <a:bodyPr anchor="ctr" rtlCol="false" tIns="50800" lIns="50800" bIns="50800" rIns="50800"/>
            <a:lstStyle/>
            <a:p>
              <a:pPr algn="ctr">
                <a:lnSpc>
                  <a:spcPts val="2999"/>
                </a:lnSpc>
              </a:pPr>
            </a:p>
          </p:txBody>
        </p:sp>
      </p:grpSp>
      <p:grpSp>
        <p:nvGrpSpPr>
          <p:cNvPr name="Group 51" id="51"/>
          <p:cNvGrpSpPr/>
          <p:nvPr/>
        </p:nvGrpSpPr>
        <p:grpSpPr>
          <a:xfrm rot="0">
            <a:off x="5708946" y="4155702"/>
            <a:ext cx="6819677" cy="1975595"/>
            <a:chOff x="0" y="0"/>
            <a:chExt cx="1796129" cy="520321"/>
          </a:xfrm>
        </p:grpSpPr>
        <p:sp>
          <p:nvSpPr>
            <p:cNvPr name="Freeform 52" id="52"/>
            <p:cNvSpPr/>
            <p:nvPr/>
          </p:nvSpPr>
          <p:spPr>
            <a:xfrm flipH="false" flipV="false" rot="0">
              <a:off x="0" y="0"/>
              <a:ext cx="1796129" cy="520321"/>
            </a:xfrm>
            <a:custGeom>
              <a:avLst/>
              <a:gdLst/>
              <a:ahLst/>
              <a:cxnLst/>
              <a:rect r="r" b="b" t="t" l="l"/>
              <a:pathLst>
                <a:path h="520321" w="1796129">
                  <a:moveTo>
                    <a:pt x="0" y="0"/>
                  </a:moveTo>
                  <a:lnTo>
                    <a:pt x="1796129" y="0"/>
                  </a:lnTo>
                  <a:lnTo>
                    <a:pt x="1796129" y="520321"/>
                  </a:lnTo>
                  <a:lnTo>
                    <a:pt x="0" y="520321"/>
                  </a:lnTo>
                  <a:close/>
                </a:path>
              </a:pathLst>
            </a:custGeom>
            <a:solidFill>
              <a:srgbClr val="000000">
                <a:alpha val="0"/>
              </a:srgbClr>
            </a:solidFill>
            <a:ln w="38100" cap="sq">
              <a:solidFill>
                <a:srgbClr val="FFFFFF"/>
              </a:solidFill>
              <a:prstDash val="sysDot"/>
              <a:miter/>
            </a:ln>
          </p:spPr>
        </p:sp>
        <p:sp>
          <p:nvSpPr>
            <p:cNvPr name="TextBox 53" id="53"/>
            <p:cNvSpPr txBox="true"/>
            <p:nvPr/>
          </p:nvSpPr>
          <p:spPr>
            <a:xfrm>
              <a:off x="0" y="9525"/>
              <a:ext cx="1796129" cy="510796"/>
            </a:xfrm>
            <a:prstGeom prst="rect">
              <a:avLst/>
            </a:prstGeom>
          </p:spPr>
          <p:txBody>
            <a:bodyPr anchor="ctr" rtlCol="false" tIns="50800" lIns="50800" bIns="50800" rIns="50800"/>
            <a:lstStyle/>
            <a:p>
              <a:pPr algn="ctr">
                <a:lnSpc>
                  <a:spcPts val="2999"/>
                </a:lnSpc>
              </a:pPr>
            </a:p>
          </p:txBody>
        </p:sp>
      </p:grpSp>
      <p:grpSp>
        <p:nvGrpSpPr>
          <p:cNvPr name="Group 54" id="54"/>
          <p:cNvGrpSpPr/>
          <p:nvPr/>
        </p:nvGrpSpPr>
        <p:grpSpPr>
          <a:xfrm rot="0">
            <a:off x="5693023" y="6803819"/>
            <a:ext cx="6819677" cy="1975595"/>
            <a:chOff x="0" y="0"/>
            <a:chExt cx="1796129" cy="520321"/>
          </a:xfrm>
        </p:grpSpPr>
        <p:sp>
          <p:nvSpPr>
            <p:cNvPr name="Freeform 55" id="55"/>
            <p:cNvSpPr/>
            <p:nvPr/>
          </p:nvSpPr>
          <p:spPr>
            <a:xfrm flipH="false" flipV="false" rot="0">
              <a:off x="0" y="0"/>
              <a:ext cx="1796129" cy="520321"/>
            </a:xfrm>
            <a:custGeom>
              <a:avLst/>
              <a:gdLst/>
              <a:ahLst/>
              <a:cxnLst/>
              <a:rect r="r" b="b" t="t" l="l"/>
              <a:pathLst>
                <a:path h="520321" w="1796129">
                  <a:moveTo>
                    <a:pt x="0" y="0"/>
                  </a:moveTo>
                  <a:lnTo>
                    <a:pt x="1796129" y="0"/>
                  </a:lnTo>
                  <a:lnTo>
                    <a:pt x="1796129" y="520321"/>
                  </a:lnTo>
                  <a:lnTo>
                    <a:pt x="0" y="520321"/>
                  </a:lnTo>
                  <a:close/>
                </a:path>
              </a:pathLst>
            </a:custGeom>
            <a:solidFill>
              <a:srgbClr val="000000">
                <a:alpha val="0"/>
              </a:srgbClr>
            </a:solidFill>
            <a:ln w="38100" cap="sq">
              <a:solidFill>
                <a:srgbClr val="FFFFFF"/>
              </a:solidFill>
              <a:prstDash val="sysDot"/>
              <a:miter/>
            </a:ln>
          </p:spPr>
        </p:sp>
        <p:sp>
          <p:nvSpPr>
            <p:cNvPr name="TextBox 56" id="56"/>
            <p:cNvSpPr txBox="true"/>
            <p:nvPr/>
          </p:nvSpPr>
          <p:spPr>
            <a:xfrm>
              <a:off x="0" y="9525"/>
              <a:ext cx="1796129" cy="510796"/>
            </a:xfrm>
            <a:prstGeom prst="rect">
              <a:avLst/>
            </a:prstGeom>
          </p:spPr>
          <p:txBody>
            <a:bodyPr anchor="ctr" rtlCol="false" tIns="50800" lIns="50800" bIns="50800" rIns="50800"/>
            <a:lstStyle/>
            <a:p>
              <a:pPr algn="ctr">
                <a:lnSpc>
                  <a:spcPts val="2999"/>
                </a:lnSpc>
              </a:pPr>
            </a:p>
          </p:txBody>
        </p:sp>
      </p:grpSp>
      <p:sp>
        <p:nvSpPr>
          <p:cNvPr name="AutoShape 57" id="57"/>
          <p:cNvSpPr/>
          <p:nvPr/>
        </p:nvSpPr>
        <p:spPr>
          <a:xfrm flipH="true">
            <a:off x="7588885" y="2451186"/>
            <a:ext cx="546946" cy="0"/>
          </a:xfrm>
          <a:prstGeom prst="line">
            <a:avLst/>
          </a:prstGeom>
          <a:ln cap="flat" w="38100">
            <a:solidFill>
              <a:srgbClr val="FFFFFF"/>
            </a:solidFill>
            <a:prstDash val="solid"/>
            <a:headEnd type="none" len="sm" w="sm"/>
            <a:tailEnd type="arrow" len="sm" w="med"/>
          </a:ln>
        </p:spPr>
      </p:sp>
      <p:sp>
        <p:nvSpPr>
          <p:cNvPr name="AutoShape 58" id="58"/>
          <p:cNvSpPr/>
          <p:nvPr/>
        </p:nvSpPr>
        <p:spPr>
          <a:xfrm flipH="true">
            <a:off x="10099252" y="2451186"/>
            <a:ext cx="546946" cy="0"/>
          </a:xfrm>
          <a:prstGeom prst="line">
            <a:avLst/>
          </a:prstGeom>
          <a:ln cap="flat" w="38100">
            <a:solidFill>
              <a:srgbClr val="FFFFFF"/>
            </a:solidFill>
            <a:prstDash val="solid"/>
            <a:headEnd type="none" len="sm" w="sm"/>
            <a:tailEnd type="arrow" len="sm" w="med"/>
          </a:ln>
        </p:spPr>
      </p:sp>
      <p:sp>
        <p:nvSpPr>
          <p:cNvPr name="AutoShape 59" id="59"/>
          <p:cNvSpPr/>
          <p:nvPr/>
        </p:nvSpPr>
        <p:spPr>
          <a:xfrm>
            <a:off x="7588926" y="5162547"/>
            <a:ext cx="546863" cy="9525"/>
          </a:xfrm>
          <a:prstGeom prst="line">
            <a:avLst/>
          </a:prstGeom>
          <a:ln cap="flat" w="38100">
            <a:solidFill>
              <a:srgbClr val="FFFFFF"/>
            </a:solidFill>
            <a:prstDash val="solid"/>
            <a:headEnd type="none" len="sm" w="sm"/>
            <a:tailEnd type="arrow" len="sm" w="med"/>
          </a:ln>
        </p:spPr>
      </p:sp>
      <p:sp>
        <p:nvSpPr>
          <p:cNvPr name="AutoShape 60" id="60"/>
          <p:cNvSpPr/>
          <p:nvPr/>
        </p:nvSpPr>
        <p:spPr>
          <a:xfrm>
            <a:off x="10099293" y="5186357"/>
            <a:ext cx="546863" cy="9525"/>
          </a:xfrm>
          <a:prstGeom prst="line">
            <a:avLst/>
          </a:prstGeom>
          <a:ln cap="flat" w="38100">
            <a:solidFill>
              <a:srgbClr val="FFFFFF"/>
            </a:solidFill>
            <a:prstDash val="solid"/>
            <a:headEnd type="none" len="sm" w="sm"/>
            <a:tailEnd type="arrow" len="sm" w="med"/>
          </a:ln>
        </p:spPr>
      </p:sp>
      <p:sp>
        <p:nvSpPr>
          <p:cNvPr name="AutoShape 61" id="61"/>
          <p:cNvSpPr/>
          <p:nvPr/>
        </p:nvSpPr>
        <p:spPr>
          <a:xfrm flipH="true" flipV="true">
            <a:off x="7588885" y="7786091"/>
            <a:ext cx="546946" cy="0"/>
          </a:xfrm>
          <a:prstGeom prst="line">
            <a:avLst/>
          </a:prstGeom>
          <a:ln cap="flat" w="38100">
            <a:solidFill>
              <a:srgbClr val="FFFFFF"/>
            </a:solidFill>
            <a:prstDash val="solid"/>
            <a:headEnd type="none" len="sm" w="sm"/>
            <a:tailEnd type="arrow" len="sm" w="med"/>
          </a:ln>
        </p:spPr>
      </p:sp>
      <p:sp>
        <p:nvSpPr>
          <p:cNvPr name="AutoShape 62" id="62"/>
          <p:cNvSpPr/>
          <p:nvPr/>
        </p:nvSpPr>
        <p:spPr>
          <a:xfrm flipH="true">
            <a:off x="10099252" y="7809901"/>
            <a:ext cx="546946" cy="0"/>
          </a:xfrm>
          <a:prstGeom prst="line">
            <a:avLst/>
          </a:prstGeom>
          <a:ln cap="flat" w="38100">
            <a:solidFill>
              <a:srgbClr val="FFFFFF"/>
            </a:solidFill>
            <a:prstDash val="solid"/>
            <a:headEnd type="none" len="sm" w="sm"/>
            <a:tailEnd type="arrow" len="sm" w="med"/>
          </a:ln>
        </p:spPr>
      </p:sp>
      <p:grpSp>
        <p:nvGrpSpPr>
          <p:cNvPr name="Group 63" id="63"/>
          <p:cNvGrpSpPr/>
          <p:nvPr/>
        </p:nvGrpSpPr>
        <p:grpSpPr>
          <a:xfrm rot="0">
            <a:off x="3908867" y="2154660"/>
            <a:ext cx="1800079" cy="345025"/>
            <a:chOff x="0" y="0"/>
            <a:chExt cx="2400106" cy="460034"/>
          </a:xfrm>
        </p:grpSpPr>
        <p:sp>
          <p:nvSpPr>
            <p:cNvPr name="TextBox 64" id="64"/>
            <p:cNvSpPr txBox="true"/>
            <p:nvPr/>
          </p:nvSpPr>
          <p:spPr>
            <a:xfrm rot="-10800000">
              <a:off x="0" y="157578"/>
              <a:ext cx="2349962" cy="81964"/>
            </a:xfrm>
            <a:prstGeom prst="rect">
              <a:avLst/>
            </a:prstGeom>
          </p:spPr>
          <p:txBody>
            <a:bodyPr anchor="t" rtlCol="false" tIns="0" lIns="0" bIns="0" rIns="0">
              <a:spAutoFit/>
            </a:bodyPr>
            <a:lstStyle/>
            <a:p>
              <a:pPr algn="just">
                <a:lnSpc>
                  <a:spcPts val="503"/>
                </a:lnSpc>
              </a:pPr>
            </a:p>
          </p:txBody>
        </p:sp>
        <p:sp>
          <p:nvSpPr>
            <p:cNvPr name="TextBox 65" id="65"/>
            <p:cNvSpPr txBox="true"/>
            <p:nvPr/>
          </p:nvSpPr>
          <p:spPr>
            <a:xfrm rot="-10800000">
              <a:off x="50143" y="0"/>
              <a:ext cx="2349962" cy="81964"/>
            </a:xfrm>
            <a:prstGeom prst="rect">
              <a:avLst/>
            </a:prstGeom>
          </p:spPr>
          <p:txBody>
            <a:bodyPr anchor="t" rtlCol="false" tIns="0" lIns="0" bIns="0" rIns="0">
              <a:spAutoFit/>
            </a:bodyPr>
            <a:lstStyle/>
            <a:p>
              <a:pPr algn="just">
                <a:lnSpc>
                  <a:spcPts val="503"/>
                </a:lnSpc>
              </a:pPr>
            </a:p>
          </p:txBody>
        </p:sp>
        <p:sp>
          <p:nvSpPr>
            <p:cNvPr name="TextBox 66" id="66"/>
            <p:cNvSpPr txBox="true"/>
            <p:nvPr/>
          </p:nvSpPr>
          <p:spPr>
            <a:xfrm rot="-10800000">
              <a:off x="50143" y="292285"/>
              <a:ext cx="2349962" cy="158224"/>
            </a:xfrm>
            <a:prstGeom prst="rect">
              <a:avLst/>
            </a:prstGeom>
          </p:spPr>
          <p:txBody>
            <a:bodyPr anchor="t" rtlCol="false" tIns="0" lIns="0" bIns="0" rIns="0">
              <a:spAutoFit/>
            </a:bodyPr>
            <a:lstStyle/>
            <a:p>
              <a:pPr>
                <a:lnSpc>
                  <a:spcPts val="999"/>
                </a:lnSpc>
              </a:pPr>
            </a:p>
          </p:txBody>
        </p:sp>
        <p:sp>
          <p:nvSpPr>
            <p:cNvPr name="AutoShape 67" id="67"/>
            <p:cNvSpPr/>
            <p:nvPr/>
          </p:nvSpPr>
          <p:spPr>
            <a:xfrm flipH="true">
              <a:off x="0" y="325083"/>
              <a:ext cx="2349962" cy="0"/>
            </a:xfrm>
            <a:prstGeom prst="line">
              <a:avLst/>
            </a:prstGeom>
            <a:ln cap="rnd" w="38853">
              <a:solidFill>
                <a:srgbClr val="FFFFFF"/>
              </a:solidFill>
              <a:prstDash val="solid"/>
              <a:headEnd type="none" len="sm" w="sm"/>
              <a:tailEnd type="none" len="sm" w="sm"/>
            </a:ln>
          </p:spPr>
        </p:sp>
      </p:grpSp>
      <p:grpSp>
        <p:nvGrpSpPr>
          <p:cNvPr name="Group 68" id="68"/>
          <p:cNvGrpSpPr/>
          <p:nvPr/>
        </p:nvGrpSpPr>
        <p:grpSpPr>
          <a:xfrm rot="0">
            <a:off x="16207448" y="4310815"/>
            <a:ext cx="2080552" cy="1820483"/>
            <a:chOff x="0" y="0"/>
            <a:chExt cx="812800" cy="711200"/>
          </a:xfrm>
        </p:grpSpPr>
        <p:sp>
          <p:nvSpPr>
            <p:cNvPr name="Freeform 69" id="6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5E17EB"/>
            </a:solidFill>
          </p:spPr>
        </p:sp>
        <p:sp>
          <p:nvSpPr>
            <p:cNvPr name="TextBox 70" id="70"/>
            <p:cNvSpPr txBox="true"/>
            <p:nvPr/>
          </p:nvSpPr>
          <p:spPr>
            <a:xfrm>
              <a:off x="127000" y="339725"/>
              <a:ext cx="558800" cy="320675"/>
            </a:xfrm>
            <a:prstGeom prst="rect">
              <a:avLst/>
            </a:prstGeom>
          </p:spPr>
          <p:txBody>
            <a:bodyPr anchor="ctr" rtlCol="false" tIns="50800" lIns="50800" bIns="50800" rIns="50800"/>
            <a:lstStyle/>
            <a:p>
              <a:pPr algn="ctr">
                <a:lnSpc>
                  <a:spcPts val="2999"/>
                </a:lnSpc>
              </a:pPr>
              <a:r>
                <a:rPr lang="en-US" sz="2499">
                  <a:solidFill>
                    <a:srgbClr val="FFFFFF"/>
                  </a:solidFill>
                  <a:latin typeface="Poppins Medium Bold"/>
                </a:rPr>
                <a:t>CPU</a:t>
              </a:r>
            </a:p>
          </p:txBody>
        </p:sp>
      </p:grpSp>
      <p:sp>
        <p:nvSpPr>
          <p:cNvPr name="AutoShape 71" id="71"/>
          <p:cNvSpPr/>
          <p:nvPr/>
        </p:nvSpPr>
        <p:spPr>
          <a:xfrm flipH="true">
            <a:off x="4040920" y="1692480"/>
            <a:ext cx="1652103" cy="0"/>
          </a:xfrm>
          <a:prstGeom prst="line">
            <a:avLst/>
          </a:prstGeom>
          <a:ln cap="flat" w="38100">
            <a:solidFill>
              <a:srgbClr val="FFFFFF"/>
            </a:solidFill>
            <a:prstDash val="solid"/>
            <a:headEnd type="none" len="sm" w="sm"/>
            <a:tailEnd type="arrow" len="sm" w="med"/>
          </a:ln>
        </p:spPr>
      </p:sp>
      <p:sp>
        <p:nvSpPr>
          <p:cNvPr name="Freeform 72" id="72"/>
          <p:cNvSpPr/>
          <p:nvPr/>
        </p:nvSpPr>
        <p:spPr>
          <a:xfrm flipH="false" flipV="false" rot="5400000">
            <a:off x="3346189" y="1507528"/>
            <a:ext cx="624575" cy="331805"/>
          </a:xfrm>
          <a:custGeom>
            <a:avLst/>
            <a:gdLst/>
            <a:ahLst/>
            <a:cxnLst/>
            <a:rect r="r" b="b" t="t" l="l"/>
            <a:pathLst>
              <a:path h="331805" w="624575">
                <a:moveTo>
                  <a:pt x="0" y="0"/>
                </a:moveTo>
                <a:lnTo>
                  <a:pt x="624575" y="0"/>
                </a:lnTo>
                <a:lnTo>
                  <a:pt x="624575" y="331805"/>
                </a:lnTo>
                <a:lnTo>
                  <a:pt x="0" y="3318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3" id="73"/>
          <p:cNvSpPr txBox="true"/>
          <p:nvPr/>
        </p:nvSpPr>
        <p:spPr>
          <a:xfrm rot="0">
            <a:off x="0" y="2259905"/>
            <a:ext cx="2992107" cy="396173"/>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MAIOR PRIORIDADE</a:t>
            </a:r>
          </a:p>
        </p:txBody>
      </p:sp>
      <p:sp>
        <p:nvSpPr>
          <p:cNvPr name="TextBox 74" id="74"/>
          <p:cNvSpPr txBox="true"/>
          <p:nvPr/>
        </p:nvSpPr>
        <p:spPr>
          <a:xfrm rot="0">
            <a:off x="95495" y="7549180"/>
            <a:ext cx="3099373" cy="396173"/>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MENOR PRIORIDADE</a:t>
            </a:r>
          </a:p>
        </p:txBody>
      </p:sp>
      <p:sp>
        <p:nvSpPr>
          <p:cNvPr name="TextBox 75" id="75"/>
          <p:cNvSpPr txBox="true"/>
          <p:nvPr/>
        </p:nvSpPr>
        <p:spPr>
          <a:xfrm rot="0">
            <a:off x="7283140" y="990600"/>
            <a:ext cx="3639443" cy="396239"/>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FILA 1 (FIFO ADAPTADO)</a:t>
            </a:r>
          </a:p>
        </p:txBody>
      </p:sp>
      <p:sp>
        <p:nvSpPr>
          <p:cNvPr name="TextBox 76" id="76"/>
          <p:cNvSpPr txBox="true"/>
          <p:nvPr/>
        </p:nvSpPr>
        <p:spPr>
          <a:xfrm rot="0">
            <a:off x="7352933" y="3570462"/>
            <a:ext cx="3639443" cy="396239"/>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FILA 2 (FIFO ADAPTADO)</a:t>
            </a:r>
          </a:p>
        </p:txBody>
      </p:sp>
      <p:sp>
        <p:nvSpPr>
          <p:cNvPr name="TextBox 77" id="77"/>
          <p:cNvSpPr txBox="true"/>
          <p:nvPr/>
        </p:nvSpPr>
        <p:spPr>
          <a:xfrm rot="0">
            <a:off x="7433747" y="6207498"/>
            <a:ext cx="3477816" cy="396239"/>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FILA n (FIFO CIRCULAR)</a:t>
            </a:r>
          </a:p>
        </p:txBody>
      </p:sp>
      <p:grpSp>
        <p:nvGrpSpPr>
          <p:cNvPr name="Group 78" id="78"/>
          <p:cNvGrpSpPr/>
          <p:nvPr/>
        </p:nvGrpSpPr>
        <p:grpSpPr>
          <a:xfrm rot="-5400000">
            <a:off x="2427126" y="3456611"/>
            <a:ext cx="2794506" cy="535630"/>
            <a:chOff x="0" y="0"/>
            <a:chExt cx="3726009" cy="714173"/>
          </a:xfrm>
        </p:grpSpPr>
        <p:sp>
          <p:nvSpPr>
            <p:cNvPr name="TextBox 79" id="79"/>
            <p:cNvSpPr txBox="true"/>
            <p:nvPr/>
          </p:nvSpPr>
          <p:spPr>
            <a:xfrm rot="-10800000">
              <a:off x="0" y="244629"/>
              <a:ext cx="3648165" cy="121982"/>
            </a:xfrm>
            <a:prstGeom prst="rect">
              <a:avLst/>
            </a:prstGeom>
          </p:spPr>
          <p:txBody>
            <a:bodyPr anchor="t" rtlCol="false" tIns="0" lIns="0" bIns="0" rIns="0">
              <a:spAutoFit/>
            </a:bodyPr>
            <a:lstStyle/>
            <a:p>
              <a:pPr algn="just">
                <a:lnSpc>
                  <a:spcPts val="782"/>
                </a:lnSpc>
              </a:pPr>
            </a:p>
          </p:txBody>
        </p:sp>
        <p:sp>
          <p:nvSpPr>
            <p:cNvPr name="TextBox 80" id="80"/>
            <p:cNvSpPr txBox="true"/>
            <p:nvPr/>
          </p:nvSpPr>
          <p:spPr>
            <a:xfrm rot="-10800000">
              <a:off x="77844" y="0"/>
              <a:ext cx="3648165" cy="121982"/>
            </a:xfrm>
            <a:prstGeom prst="rect">
              <a:avLst/>
            </a:prstGeom>
          </p:spPr>
          <p:txBody>
            <a:bodyPr anchor="t" rtlCol="false" tIns="0" lIns="0" bIns="0" rIns="0">
              <a:spAutoFit/>
            </a:bodyPr>
            <a:lstStyle/>
            <a:p>
              <a:pPr algn="just">
                <a:lnSpc>
                  <a:spcPts val="782"/>
                </a:lnSpc>
              </a:pPr>
            </a:p>
          </p:txBody>
        </p:sp>
        <p:sp>
          <p:nvSpPr>
            <p:cNvPr name="TextBox 81" id="81"/>
            <p:cNvSpPr txBox="true"/>
            <p:nvPr/>
          </p:nvSpPr>
          <p:spPr>
            <a:xfrm rot="-10800000">
              <a:off x="77844" y="453754"/>
              <a:ext cx="3648165" cy="260419"/>
            </a:xfrm>
            <a:prstGeom prst="rect">
              <a:avLst/>
            </a:prstGeom>
          </p:spPr>
          <p:txBody>
            <a:bodyPr anchor="t" rtlCol="false" tIns="0" lIns="0" bIns="0" rIns="0">
              <a:spAutoFit/>
            </a:bodyPr>
            <a:lstStyle/>
            <a:p>
              <a:pPr>
                <a:lnSpc>
                  <a:spcPts val="1551"/>
                </a:lnSpc>
              </a:pPr>
            </a:p>
          </p:txBody>
        </p:sp>
        <p:sp>
          <p:nvSpPr>
            <p:cNvPr name="AutoShape 82" id="82"/>
            <p:cNvSpPr/>
            <p:nvPr/>
          </p:nvSpPr>
          <p:spPr>
            <a:xfrm flipH="true">
              <a:off x="0" y="504671"/>
              <a:ext cx="3648165" cy="0"/>
            </a:xfrm>
            <a:prstGeom prst="line">
              <a:avLst/>
            </a:prstGeom>
            <a:ln cap="rnd" w="60317">
              <a:solidFill>
                <a:srgbClr val="FFFFFF"/>
              </a:solidFill>
              <a:prstDash val="solid"/>
              <a:headEnd type="none" len="sm" w="sm"/>
              <a:tailEnd type="none" len="sm" w="sm"/>
            </a:ln>
          </p:spPr>
        </p:sp>
      </p:grpSp>
      <p:sp>
        <p:nvSpPr>
          <p:cNvPr name="AutoShape 83" id="83"/>
          <p:cNvSpPr/>
          <p:nvPr/>
        </p:nvSpPr>
        <p:spPr>
          <a:xfrm>
            <a:off x="3908867" y="5102629"/>
            <a:ext cx="1652103" cy="0"/>
          </a:xfrm>
          <a:prstGeom prst="line">
            <a:avLst/>
          </a:prstGeom>
          <a:ln cap="flat" w="38100">
            <a:solidFill>
              <a:srgbClr val="FFFFFF"/>
            </a:solidFill>
            <a:prstDash val="solid"/>
            <a:headEnd type="none" len="sm" w="sm"/>
            <a:tailEnd type="arrow" len="sm" w="med"/>
          </a:ln>
        </p:spPr>
      </p:sp>
      <p:grpSp>
        <p:nvGrpSpPr>
          <p:cNvPr name="Group 84" id="84"/>
          <p:cNvGrpSpPr/>
          <p:nvPr/>
        </p:nvGrpSpPr>
        <p:grpSpPr>
          <a:xfrm rot="-10800000">
            <a:off x="12528623" y="5034578"/>
            <a:ext cx="1840973" cy="352864"/>
            <a:chOff x="0" y="0"/>
            <a:chExt cx="2454631" cy="470485"/>
          </a:xfrm>
        </p:grpSpPr>
        <p:sp>
          <p:nvSpPr>
            <p:cNvPr name="TextBox 85" id="85"/>
            <p:cNvSpPr txBox="true"/>
            <p:nvPr/>
          </p:nvSpPr>
          <p:spPr>
            <a:xfrm rot="-10800000">
              <a:off x="0" y="161158"/>
              <a:ext cx="2403349" cy="83610"/>
            </a:xfrm>
            <a:prstGeom prst="rect">
              <a:avLst/>
            </a:prstGeom>
          </p:spPr>
          <p:txBody>
            <a:bodyPr anchor="t" rtlCol="false" tIns="0" lIns="0" bIns="0" rIns="0">
              <a:spAutoFit/>
            </a:bodyPr>
            <a:lstStyle/>
            <a:p>
              <a:pPr algn="just">
                <a:lnSpc>
                  <a:spcPts val="515"/>
                </a:lnSpc>
              </a:pPr>
            </a:p>
          </p:txBody>
        </p:sp>
        <p:sp>
          <p:nvSpPr>
            <p:cNvPr name="TextBox 86" id="86"/>
            <p:cNvSpPr txBox="true"/>
            <p:nvPr/>
          </p:nvSpPr>
          <p:spPr>
            <a:xfrm rot="-10800000">
              <a:off x="51282" y="0"/>
              <a:ext cx="2403349" cy="83610"/>
            </a:xfrm>
            <a:prstGeom prst="rect">
              <a:avLst/>
            </a:prstGeom>
          </p:spPr>
          <p:txBody>
            <a:bodyPr anchor="t" rtlCol="false" tIns="0" lIns="0" bIns="0" rIns="0">
              <a:spAutoFit/>
            </a:bodyPr>
            <a:lstStyle/>
            <a:p>
              <a:pPr algn="just">
                <a:lnSpc>
                  <a:spcPts val="515"/>
                </a:lnSpc>
              </a:pPr>
            </a:p>
          </p:txBody>
        </p:sp>
        <p:sp>
          <p:nvSpPr>
            <p:cNvPr name="TextBox 87" id="87"/>
            <p:cNvSpPr txBox="true"/>
            <p:nvPr/>
          </p:nvSpPr>
          <p:spPr>
            <a:xfrm rot="-10800000">
              <a:off x="51282" y="298925"/>
              <a:ext cx="2403349" cy="171560"/>
            </a:xfrm>
            <a:prstGeom prst="rect">
              <a:avLst/>
            </a:prstGeom>
          </p:spPr>
          <p:txBody>
            <a:bodyPr anchor="t" rtlCol="false" tIns="0" lIns="0" bIns="0" rIns="0">
              <a:spAutoFit/>
            </a:bodyPr>
            <a:lstStyle/>
            <a:p>
              <a:pPr>
                <a:lnSpc>
                  <a:spcPts val="1022"/>
                </a:lnSpc>
              </a:pPr>
            </a:p>
          </p:txBody>
        </p:sp>
        <p:sp>
          <p:nvSpPr>
            <p:cNvPr name="AutoShape 88" id="88"/>
            <p:cNvSpPr/>
            <p:nvPr/>
          </p:nvSpPr>
          <p:spPr>
            <a:xfrm flipH="true">
              <a:off x="0" y="332469"/>
              <a:ext cx="2403349" cy="0"/>
            </a:xfrm>
            <a:prstGeom prst="line">
              <a:avLst/>
            </a:prstGeom>
            <a:ln cap="rnd" w="39735">
              <a:solidFill>
                <a:srgbClr val="FFFFFF"/>
              </a:solidFill>
              <a:prstDash val="solid"/>
              <a:headEnd type="none" len="sm" w="sm"/>
              <a:tailEnd type="none" len="sm" w="sm"/>
            </a:ln>
          </p:spPr>
        </p:sp>
      </p:grpSp>
      <p:grpSp>
        <p:nvGrpSpPr>
          <p:cNvPr name="Group 89" id="89"/>
          <p:cNvGrpSpPr/>
          <p:nvPr/>
        </p:nvGrpSpPr>
        <p:grpSpPr>
          <a:xfrm rot="5400000">
            <a:off x="13038093" y="6269560"/>
            <a:ext cx="2840137" cy="544376"/>
            <a:chOff x="0" y="0"/>
            <a:chExt cx="3786849" cy="725834"/>
          </a:xfrm>
        </p:grpSpPr>
        <p:sp>
          <p:nvSpPr>
            <p:cNvPr name="TextBox 90" id="90"/>
            <p:cNvSpPr txBox="true"/>
            <p:nvPr/>
          </p:nvSpPr>
          <p:spPr>
            <a:xfrm rot="-10800000">
              <a:off x="0" y="248624"/>
              <a:ext cx="3707734" cy="123819"/>
            </a:xfrm>
            <a:prstGeom prst="rect">
              <a:avLst/>
            </a:prstGeom>
          </p:spPr>
          <p:txBody>
            <a:bodyPr anchor="t" rtlCol="false" tIns="0" lIns="0" bIns="0" rIns="0">
              <a:spAutoFit/>
            </a:bodyPr>
            <a:lstStyle/>
            <a:p>
              <a:pPr algn="just">
                <a:lnSpc>
                  <a:spcPts val="795"/>
                </a:lnSpc>
              </a:pPr>
            </a:p>
          </p:txBody>
        </p:sp>
        <p:sp>
          <p:nvSpPr>
            <p:cNvPr name="TextBox 91" id="91"/>
            <p:cNvSpPr txBox="true"/>
            <p:nvPr/>
          </p:nvSpPr>
          <p:spPr>
            <a:xfrm rot="-10800000">
              <a:off x="79115" y="0"/>
              <a:ext cx="3707734" cy="123819"/>
            </a:xfrm>
            <a:prstGeom prst="rect">
              <a:avLst/>
            </a:prstGeom>
          </p:spPr>
          <p:txBody>
            <a:bodyPr anchor="t" rtlCol="false" tIns="0" lIns="0" bIns="0" rIns="0">
              <a:spAutoFit/>
            </a:bodyPr>
            <a:lstStyle/>
            <a:p>
              <a:pPr algn="just">
                <a:lnSpc>
                  <a:spcPts val="795"/>
                </a:lnSpc>
              </a:pPr>
            </a:p>
          </p:txBody>
        </p:sp>
        <p:sp>
          <p:nvSpPr>
            <p:cNvPr name="TextBox 92" id="92"/>
            <p:cNvSpPr txBox="true"/>
            <p:nvPr/>
          </p:nvSpPr>
          <p:spPr>
            <a:xfrm rot="-10800000">
              <a:off x="79115" y="461163"/>
              <a:ext cx="3707734" cy="264672"/>
            </a:xfrm>
            <a:prstGeom prst="rect">
              <a:avLst/>
            </a:prstGeom>
          </p:spPr>
          <p:txBody>
            <a:bodyPr anchor="t" rtlCol="false" tIns="0" lIns="0" bIns="0" rIns="0">
              <a:spAutoFit/>
            </a:bodyPr>
            <a:lstStyle/>
            <a:p>
              <a:pPr>
                <a:lnSpc>
                  <a:spcPts val="1577"/>
                </a:lnSpc>
              </a:pPr>
            </a:p>
          </p:txBody>
        </p:sp>
        <p:sp>
          <p:nvSpPr>
            <p:cNvPr name="AutoShape 93" id="93"/>
            <p:cNvSpPr/>
            <p:nvPr/>
          </p:nvSpPr>
          <p:spPr>
            <a:xfrm flipH="true">
              <a:off x="0" y="512911"/>
              <a:ext cx="3707734" cy="0"/>
            </a:xfrm>
            <a:prstGeom prst="line">
              <a:avLst/>
            </a:prstGeom>
            <a:ln cap="rnd" w="61301">
              <a:solidFill>
                <a:srgbClr val="FFFFFF"/>
              </a:solidFill>
              <a:prstDash val="solid"/>
              <a:headEnd type="none" len="sm" w="sm"/>
              <a:tailEnd type="none" len="sm" w="sm"/>
            </a:ln>
          </p:spPr>
        </p:sp>
      </p:grpSp>
      <p:sp>
        <p:nvSpPr>
          <p:cNvPr name="AutoShape 94" id="94"/>
          <p:cNvSpPr/>
          <p:nvPr/>
        </p:nvSpPr>
        <p:spPr>
          <a:xfrm flipH="true">
            <a:off x="12717494" y="7891716"/>
            <a:ext cx="1652103" cy="0"/>
          </a:xfrm>
          <a:prstGeom prst="line">
            <a:avLst/>
          </a:prstGeom>
          <a:ln cap="flat" w="38100">
            <a:solidFill>
              <a:srgbClr val="FFFFFF"/>
            </a:solidFill>
            <a:prstDash val="solid"/>
            <a:headEnd type="none" len="sm" w="sm"/>
            <a:tailEnd type="arrow" len="sm" w="med"/>
          </a:ln>
        </p:spPr>
      </p:sp>
      <p:sp>
        <p:nvSpPr>
          <p:cNvPr name="AutoShape 95" id="95"/>
          <p:cNvSpPr/>
          <p:nvPr/>
        </p:nvSpPr>
        <p:spPr>
          <a:xfrm>
            <a:off x="12512699" y="4570816"/>
            <a:ext cx="1652103" cy="0"/>
          </a:xfrm>
          <a:prstGeom prst="line">
            <a:avLst/>
          </a:prstGeom>
          <a:ln cap="flat" w="38100">
            <a:solidFill>
              <a:srgbClr val="FFFFFF"/>
            </a:solidFill>
            <a:prstDash val="solid"/>
            <a:headEnd type="none" len="sm" w="sm"/>
            <a:tailEnd type="arrow" len="sm" w="med"/>
          </a:ln>
        </p:spPr>
      </p:sp>
      <p:sp>
        <p:nvSpPr>
          <p:cNvPr name="Freeform 96" id="96"/>
          <p:cNvSpPr/>
          <p:nvPr/>
        </p:nvSpPr>
        <p:spPr>
          <a:xfrm flipH="false" flipV="false" rot="-5400000">
            <a:off x="14378083" y="4193574"/>
            <a:ext cx="1098454" cy="583554"/>
          </a:xfrm>
          <a:custGeom>
            <a:avLst/>
            <a:gdLst/>
            <a:ahLst/>
            <a:cxnLst/>
            <a:rect r="r" b="b" t="t" l="l"/>
            <a:pathLst>
              <a:path h="583554" w="1098454">
                <a:moveTo>
                  <a:pt x="0" y="0"/>
                </a:moveTo>
                <a:lnTo>
                  <a:pt x="1098455" y="0"/>
                </a:lnTo>
                <a:lnTo>
                  <a:pt x="1098455" y="583554"/>
                </a:lnTo>
                <a:lnTo>
                  <a:pt x="0" y="5835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7" id="97"/>
          <p:cNvSpPr/>
          <p:nvPr/>
        </p:nvSpPr>
        <p:spPr>
          <a:xfrm flipH="true">
            <a:off x="4040920" y="8409115"/>
            <a:ext cx="1652103" cy="0"/>
          </a:xfrm>
          <a:prstGeom prst="line">
            <a:avLst/>
          </a:prstGeom>
          <a:ln cap="flat" w="38100">
            <a:solidFill>
              <a:srgbClr val="FFFFFF"/>
            </a:solidFill>
            <a:prstDash val="solid"/>
            <a:headEnd type="none" len="sm" w="sm"/>
            <a:tailEnd type="arrow" len="sm" w="med"/>
          </a:ln>
        </p:spPr>
      </p:sp>
      <p:sp>
        <p:nvSpPr>
          <p:cNvPr name="Freeform 98" id="98"/>
          <p:cNvSpPr/>
          <p:nvPr/>
        </p:nvSpPr>
        <p:spPr>
          <a:xfrm flipH="false" flipV="false" rot="5400000">
            <a:off x="2983375" y="8219266"/>
            <a:ext cx="1098454" cy="583554"/>
          </a:xfrm>
          <a:custGeom>
            <a:avLst/>
            <a:gdLst/>
            <a:ahLst/>
            <a:cxnLst/>
            <a:rect r="r" b="b" t="t" l="l"/>
            <a:pathLst>
              <a:path h="583554" w="1098454">
                <a:moveTo>
                  <a:pt x="0" y="0"/>
                </a:moveTo>
                <a:lnTo>
                  <a:pt x="1098454" y="0"/>
                </a:lnTo>
                <a:lnTo>
                  <a:pt x="1098454" y="583554"/>
                </a:lnTo>
                <a:lnTo>
                  <a:pt x="0" y="5835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9" id="99"/>
          <p:cNvSpPr txBox="true"/>
          <p:nvPr/>
        </p:nvSpPr>
        <p:spPr>
          <a:xfrm rot="-5400000">
            <a:off x="2442914" y="8348076"/>
            <a:ext cx="974273" cy="373898"/>
          </a:xfrm>
          <a:prstGeom prst="rect">
            <a:avLst/>
          </a:prstGeom>
        </p:spPr>
        <p:txBody>
          <a:bodyPr anchor="t" rtlCol="false" tIns="0" lIns="0" bIns="0" rIns="0">
            <a:spAutoFit/>
          </a:bodyPr>
          <a:lstStyle/>
          <a:p>
            <a:pPr algn="ctr">
              <a:lnSpc>
                <a:spcPts val="1584"/>
              </a:lnSpc>
            </a:pPr>
            <a:r>
              <a:rPr lang="en-US" sz="1131">
                <a:solidFill>
                  <a:srgbClr val="FFFFFF"/>
                </a:solidFill>
                <a:latin typeface="Open Sans Bold"/>
              </a:rPr>
              <a:t>MAIOR FATIA </a:t>
            </a:r>
          </a:p>
          <a:p>
            <a:pPr algn="ctr">
              <a:lnSpc>
                <a:spcPts val="1584"/>
              </a:lnSpc>
            </a:pPr>
            <a:r>
              <a:rPr lang="en-US" sz="1131">
                <a:solidFill>
                  <a:srgbClr val="FFFFFF"/>
                </a:solidFill>
                <a:latin typeface="Open Sans Bold"/>
              </a:rPr>
              <a:t>DE TEMPO</a:t>
            </a:r>
          </a:p>
        </p:txBody>
      </p:sp>
      <p:sp>
        <p:nvSpPr>
          <p:cNvPr name="Freeform 100" id="100"/>
          <p:cNvSpPr/>
          <p:nvPr/>
        </p:nvSpPr>
        <p:spPr>
          <a:xfrm flipH="false" flipV="false" rot="5400000">
            <a:off x="2983375" y="7670039"/>
            <a:ext cx="1098454" cy="583554"/>
          </a:xfrm>
          <a:custGeom>
            <a:avLst/>
            <a:gdLst/>
            <a:ahLst/>
            <a:cxnLst/>
            <a:rect r="r" b="b" t="t" l="l"/>
            <a:pathLst>
              <a:path h="583554" w="1098454">
                <a:moveTo>
                  <a:pt x="0" y="0"/>
                </a:moveTo>
                <a:lnTo>
                  <a:pt x="1098454" y="0"/>
                </a:lnTo>
                <a:lnTo>
                  <a:pt x="1098454" y="583554"/>
                </a:lnTo>
                <a:lnTo>
                  <a:pt x="0" y="5835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1" id="101"/>
          <p:cNvSpPr/>
          <p:nvPr/>
        </p:nvSpPr>
        <p:spPr>
          <a:xfrm flipH="false" flipV="false" rot="5400000">
            <a:off x="14378083" y="4054302"/>
            <a:ext cx="1098454" cy="583554"/>
          </a:xfrm>
          <a:custGeom>
            <a:avLst/>
            <a:gdLst/>
            <a:ahLst/>
            <a:cxnLst/>
            <a:rect r="r" b="b" t="t" l="l"/>
            <a:pathLst>
              <a:path h="583554" w="1098454">
                <a:moveTo>
                  <a:pt x="0" y="0"/>
                </a:moveTo>
                <a:lnTo>
                  <a:pt x="1098455" y="0"/>
                </a:lnTo>
                <a:lnTo>
                  <a:pt x="1098455" y="583554"/>
                </a:lnTo>
                <a:lnTo>
                  <a:pt x="0" y="5835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2" id="102"/>
          <p:cNvSpPr txBox="true"/>
          <p:nvPr/>
        </p:nvSpPr>
        <p:spPr>
          <a:xfrm rot="-5400000">
            <a:off x="2374143" y="3389182"/>
            <a:ext cx="1860021" cy="815339"/>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PREEMPÇÃO</a:t>
            </a:r>
          </a:p>
          <a:p>
            <a:pPr algn="ctr">
              <a:lnSpc>
                <a:spcPts val="3360"/>
              </a:lnSpc>
            </a:pPr>
            <a:r>
              <a:rPr lang="en-US" sz="2400">
                <a:solidFill>
                  <a:srgbClr val="FFFFFF"/>
                </a:solidFill>
                <a:latin typeface="Open Sans Bold"/>
              </a:rPr>
              <a:t>POR TEMPO</a:t>
            </a:r>
          </a:p>
        </p:txBody>
      </p:sp>
      <p:sp>
        <p:nvSpPr>
          <p:cNvPr name="TextBox 103" id="103"/>
          <p:cNvSpPr txBox="true"/>
          <p:nvPr/>
        </p:nvSpPr>
        <p:spPr>
          <a:xfrm rot="5400000">
            <a:off x="14187507" y="6196067"/>
            <a:ext cx="1860021" cy="815339"/>
          </a:xfrm>
          <a:prstGeom prst="rect">
            <a:avLst/>
          </a:prstGeom>
        </p:spPr>
        <p:txBody>
          <a:bodyPr anchor="t" rtlCol="false" tIns="0" lIns="0" bIns="0" rIns="0">
            <a:spAutoFit/>
          </a:bodyPr>
          <a:lstStyle/>
          <a:p>
            <a:pPr algn="ctr">
              <a:lnSpc>
                <a:spcPts val="3360"/>
              </a:lnSpc>
            </a:pPr>
            <a:r>
              <a:rPr lang="en-US" sz="2400">
                <a:solidFill>
                  <a:srgbClr val="FFFFFF"/>
                </a:solidFill>
                <a:latin typeface="Open Sans Bold"/>
              </a:rPr>
              <a:t>PREEMPÇÃO</a:t>
            </a:r>
          </a:p>
          <a:p>
            <a:pPr algn="ctr">
              <a:lnSpc>
                <a:spcPts val="3360"/>
              </a:lnSpc>
            </a:pPr>
            <a:r>
              <a:rPr lang="en-US" sz="2400">
                <a:solidFill>
                  <a:srgbClr val="FFFFFF"/>
                </a:solidFill>
                <a:latin typeface="Open Sans Bold"/>
              </a:rPr>
              <a:t>POR TEMPO</a:t>
            </a:r>
          </a:p>
        </p:txBody>
      </p:sp>
      <p:sp>
        <p:nvSpPr>
          <p:cNvPr name="TextBox 104" id="104"/>
          <p:cNvSpPr txBox="true"/>
          <p:nvPr/>
        </p:nvSpPr>
        <p:spPr>
          <a:xfrm rot="-5400000">
            <a:off x="2541194" y="1407252"/>
            <a:ext cx="974273" cy="570456"/>
          </a:xfrm>
          <a:prstGeom prst="rect">
            <a:avLst/>
          </a:prstGeom>
        </p:spPr>
        <p:txBody>
          <a:bodyPr anchor="t" rtlCol="false" tIns="0" lIns="0" bIns="0" rIns="0">
            <a:spAutoFit/>
          </a:bodyPr>
          <a:lstStyle/>
          <a:p>
            <a:pPr algn="ctr">
              <a:lnSpc>
                <a:spcPts val="1584"/>
              </a:lnSpc>
            </a:pPr>
            <a:r>
              <a:rPr lang="en-US" sz="1131">
                <a:solidFill>
                  <a:srgbClr val="FFFFFF"/>
                </a:solidFill>
                <a:latin typeface="Open Sans Bold"/>
              </a:rPr>
              <a:t>MENOR FATIA </a:t>
            </a:r>
          </a:p>
          <a:p>
            <a:pPr algn="ctr">
              <a:lnSpc>
                <a:spcPts val="1584"/>
              </a:lnSpc>
            </a:pPr>
            <a:r>
              <a:rPr lang="en-US" sz="1131">
                <a:solidFill>
                  <a:srgbClr val="FFFFFF"/>
                </a:solidFill>
                <a:latin typeface="Open Sans Bold"/>
              </a:rPr>
              <a:t>DE TEMPO</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sp>
        <p:nvSpPr>
          <p:cNvPr name="Freeform 3" id="3"/>
          <p:cNvSpPr/>
          <p:nvPr/>
        </p:nvSpPr>
        <p:spPr>
          <a:xfrm flipH="false" flipV="false" rot="0">
            <a:off x="15618120" y="8595062"/>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sp>
        <p:nvSpPr>
          <p:cNvPr name="Freeform 4" id="4"/>
          <p:cNvSpPr/>
          <p:nvPr/>
        </p:nvSpPr>
        <p:spPr>
          <a:xfrm flipH="false" flipV="false" rot="0">
            <a:off x="1028700" y="4387622"/>
            <a:ext cx="7625120" cy="4575072"/>
          </a:xfrm>
          <a:custGeom>
            <a:avLst/>
            <a:gdLst/>
            <a:ahLst/>
            <a:cxnLst/>
            <a:rect r="r" b="b" t="t" l="l"/>
            <a:pathLst>
              <a:path h="4575072" w="7625120">
                <a:moveTo>
                  <a:pt x="0" y="0"/>
                </a:moveTo>
                <a:lnTo>
                  <a:pt x="7625120" y="0"/>
                </a:lnTo>
                <a:lnTo>
                  <a:pt x="7625120" y="4575073"/>
                </a:lnTo>
                <a:lnTo>
                  <a:pt x="0" y="4575073"/>
                </a:lnTo>
                <a:lnTo>
                  <a:pt x="0" y="0"/>
                </a:lnTo>
                <a:close/>
              </a:path>
            </a:pathLst>
          </a:custGeom>
          <a:blipFill>
            <a:blip r:embed="rId3"/>
            <a:stretch>
              <a:fillRect l="0" t="0" r="0" b="0"/>
            </a:stretch>
          </a:blipFill>
        </p:spPr>
      </p:sp>
      <p:grpSp>
        <p:nvGrpSpPr>
          <p:cNvPr name="Group 5" id="5"/>
          <p:cNvGrpSpPr/>
          <p:nvPr/>
        </p:nvGrpSpPr>
        <p:grpSpPr>
          <a:xfrm rot="0">
            <a:off x="769487" y="1028700"/>
            <a:ext cx="7024167" cy="3530172"/>
            <a:chOff x="0" y="0"/>
            <a:chExt cx="9365556" cy="4706896"/>
          </a:xfrm>
        </p:grpSpPr>
        <p:sp>
          <p:nvSpPr>
            <p:cNvPr name="TextBox 6" id="6"/>
            <p:cNvSpPr txBox="true"/>
            <p:nvPr/>
          </p:nvSpPr>
          <p:spPr>
            <a:xfrm rot="0">
              <a:off x="0" y="4012643"/>
              <a:ext cx="9365556" cy="694253"/>
            </a:xfrm>
            <a:prstGeom prst="rect">
              <a:avLst/>
            </a:prstGeom>
          </p:spPr>
          <p:txBody>
            <a:bodyPr anchor="t" rtlCol="false" tIns="0" lIns="0" bIns="0" rIns="0">
              <a:spAutoFit/>
            </a:bodyPr>
            <a:lstStyle/>
            <a:p>
              <a:pPr>
                <a:lnSpc>
                  <a:spcPts val="4099"/>
                </a:lnSpc>
              </a:pPr>
            </a:p>
          </p:txBody>
        </p:sp>
        <p:sp>
          <p:nvSpPr>
            <p:cNvPr name="TextBox 7" id="7"/>
            <p:cNvSpPr txBox="true"/>
            <p:nvPr/>
          </p:nvSpPr>
          <p:spPr>
            <a:xfrm rot="0">
              <a:off x="0" y="-9525"/>
              <a:ext cx="9365556" cy="3220447"/>
            </a:xfrm>
            <a:prstGeom prst="rect">
              <a:avLst/>
            </a:prstGeom>
          </p:spPr>
          <p:txBody>
            <a:bodyPr anchor="t" rtlCol="false" tIns="0" lIns="0" bIns="0" rIns="0">
              <a:spAutoFit/>
            </a:bodyPr>
            <a:lstStyle/>
            <a:p>
              <a:pPr>
                <a:lnSpc>
                  <a:spcPts val="9566"/>
                </a:lnSpc>
              </a:pPr>
              <a:r>
                <a:rPr lang="en-US" sz="7972">
                  <a:solidFill>
                    <a:srgbClr val="FFFFFF"/>
                  </a:solidFill>
                  <a:latin typeface="Poppins Medium Bold"/>
                </a:rPr>
                <a:t>SISTEMAS DE TEMPO REAL</a:t>
              </a:r>
            </a:p>
          </p:txBody>
        </p:sp>
      </p:grpSp>
      <p:sp>
        <p:nvSpPr>
          <p:cNvPr name="TextBox 8" id="8"/>
          <p:cNvSpPr txBox="true"/>
          <p:nvPr/>
        </p:nvSpPr>
        <p:spPr>
          <a:xfrm rot="0">
            <a:off x="9332261" y="1314780"/>
            <a:ext cx="8375896" cy="6410325"/>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FFFFFF"/>
                </a:solidFill>
                <a:latin typeface="Poppins Medium Bold"/>
              </a:rPr>
              <a:t>RTOS (REAL-TIME OPERATING SYSTEM)</a:t>
            </a:r>
            <a:r>
              <a:rPr lang="en-US" sz="3000">
                <a:solidFill>
                  <a:srgbClr val="FFFFFF"/>
                </a:solidFill>
                <a:latin typeface="Poppins Medium"/>
              </a:rPr>
              <a:t> É UM SOFTWARE CENTRAL QUE GERENCIA OS RECURSOS DE UM SISTEMA DE COMPUTAÇÃO, GARANTINDO QUE TODAS AS TAREFAS SEJAM CONCLUÍDAS DENTRO DE PRAZOS ESPECÍFICOS E DE MANEIRA EFICIENTE. </a:t>
            </a:r>
          </a:p>
          <a:p>
            <a:pPr algn="just">
              <a:lnSpc>
                <a:spcPts val="3600"/>
              </a:lnSpc>
            </a:pPr>
          </a:p>
          <a:p>
            <a:pPr algn="just" marL="647700" indent="-323850" lvl="1">
              <a:lnSpc>
                <a:spcPts val="3600"/>
              </a:lnSpc>
              <a:spcBef>
                <a:spcPct val="0"/>
              </a:spcBef>
              <a:buFont typeface="Arial"/>
              <a:buChar char="•"/>
            </a:pPr>
            <a:r>
              <a:rPr lang="en-US" sz="3000">
                <a:solidFill>
                  <a:srgbClr val="FFFFFF"/>
                </a:solidFill>
                <a:latin typeface="Poppins Medium"/>
              </a:rPr>
              <a:t>"KERNEL" OU "NÚCLEO" DO SISTEMA DE TEMPO REAL.</a:t>
            </a:r>
          </a:p>
          <a:p>
            <a:pPr algn="just">
              <a:lnSpc>
                <a:spcPts val="3600"/>
              </a:lnSpc>
              <a:spcBef>
                <a:spcPct val="0"/>
              </a:spcBef>
            </a:pPr>
          </a:p>
          <a:p>
            <a:pPr algn="just" marL="647700" indent="-323850" lvl="1">
              <a:lnSpc>
                <a:spcPts val="3600"/>
              </a:lnSpc>
              <a:spcBef>
                <a:spcPct val="0"/>
              </a:spcBef>
              <a:buFont typeface="Arial"/>
              <a:buChar char="•"/>
            </a:pPr>
            <a:r>
              <a:rPr lang="en-US" sz="3000">
                <a:solidFill>
                  <a:srgbClr val="FFFFFF"/>
                </a:solidFill>
                <a:latin typeface="Poppins Medium"/>
              </a:rPr>
              <a:t>GESTÃO PRECISA E OPORTUNA DE EVENTOS CRÍTICOS EM SISTEMAS DE TEMPO REAL.</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4274" y="8595062"/>
            <a:ext cx="3282359" cy="3383875"/>
          </a:xfrm>
          <a:custGeom>
            <a:avLst/>
            <a:gdLst/>
            <a:ahLst/>
            <a:cxnLst/>
            <a:rect r="r" b="b" t="t" l="l"/>
            <a:pathLst>
              <a:path h="3383875" w="3282359">
                <a:moveTo>
                  <a:pt x="0" y="0"/>
                </a:moveTo>
                <a:lnTo>
                  <a:pt x="3282359" y="0"/>
                </a:lnTo>
                <a:lnTo>
                  <a:pt x="3282359" y="3383876"/>
                </a:lnTo>
                <a:lnTo>
                  <a:pt x="0" y="3383876"/>
                </a:lnTo>
                <a:lnTo>
                  <a:pt x="0" y="0"/>
                </a:lnTo>
                <a:close/>
              </a:path>
            </a:pathLst>
          </a:custGeom>
          <a:blipFill>
            <a:blip r:embed="rId2"/>
            <a:stretch>
              <a:fillRect l="0" t="0" r="0" b="0"/>
            </a:stretch>
          </a:blipFill>
        </p:spPr>
      </p:sp>
      <p:sp>
        <p:nvSpPr>
          <p:cNvPr name="Freeform 3" id="3"/>
          <p:cNvSpPr/>
          <p:nvPr/>
        </p:nvSpPr>
        <p:spPr>
          <a:xfrm flipH="false" flipV="false" rot="0">
            <a:off x="10174682" y="571490"/>
            <a:ext cx="5527666" cy="3678411"/>
          </a:xfrm>
          <a:custGeom>
            <a:avLst/>
            <a:gdLst/>
            <a:ahLst/>
            <a:cxnLst/>
            <a:rect r="r" b="b" t="t" l="l"/>
            <a:pathLst>
              <a:path h="3678411" w="5527666">
                <a:moveTo>
                  <a:pt x="0" y="0"/>
                </a:moveTo>
                <a:lnTo>
                  <a:pt x="5527667" y="0"/>
                </a:lnTo>
                <a:lnTo>
                  <a:pt x="5527667" y="3678411"/>
                </a:lnTo>
                <a:lnTo>
                  <a:pt x="0" y="3678411"/>
                </a:lnTo>
                <a:lnTo>
                  <a:pt x="0" y="0"/>
                </a:lnTo>
                <a:close/>
              </a:path>
            </a:pathLst>
          </a:custGeom>
          <a:blipFill>
            <a:blip r:embed="rId3"/>
            <a:stretch>
              <a:fillRect l="0" t="0" r="0" b="0"/>
            </a:stretch>
          </a:blipFill>
        </p:spPr>
      </p:sp>
      <p:sp>
        <p:nvSpPr>
          <p:cNvPr name="Freeform 4" id="4"/>
          <p:cNvSpPr/>
          <p:nvPr/>
        </p:nvSpPr>
        <p:spPr>
          <a:xfrm flipH="false" flipV="false" rot="0">
            <a:off x="1028700" y="4249901"/>
            <a:ext cx="5764096" cy="2854944"/>
          </a:xfrm>
          <a:custGeom>
            <a:avLst/>
            <a:gdLst/>
            <a:ahLst/>
            <a:cxnLst/>
            <a:rect r="r" b="b" t="t" l="l"/>
            <a:pathLst>
              <a:path h="2854944" w="5764096">
                <a:moveTo>
                  <a:pt x="0" y="0"/>
                </a:moveTo>
                <a:lnTo>
                  <a:pt x="5764096" y="0"/>
                </a:lnTo>
                <a:lnTo>
                  <a:pt x="5764096" y="2854944"/>
                </a:lnTo>
                <a:lnTo>
                  <a:pt x="0" y="2854944"/>
                </a:lnTo>
                <a:lnTo>
                  <a:pt x="0" y="0"/>
                </a:lnTo>
                <a:close/>
              </a:path>
            </a:pathLst>
          </a:custGeom>
          <a:blipFill>
            <a:blip r:embed="rId4"/>
            <a:stretch>
              <a:fillRect l="0" t="0" r="0" b="0"/>
            </a:stretch>
          </a:blipFill>
        </p:spPr>
      </p:sp>
      <p:sp>
        <p:nvSpPr>
          <p:cNvPr name="Freeform 5" id="5"/>
          <p:cNvSpPr/>
          <p:nvPr/>
        </p:nvSpPr>
        <p:spPr>
          <a:xfrm flipH="false" flipV="false" rot="0">
            <a:off x="10382329" y="5900609"/>
            <a:ext cx="5243895" cy="3927860"/>
          </a:xfrm>
          <a:custGeom>
            <a:avLst/>
            <a:gdLst/>
            <a:ahLst/>
            <a:cxnLst/>
            <a:rect r="r" b="b" t="t" l="l"/>
            <a:pathLst>
              <a:path h="3927860" w="5243895">
                <a:moveTo>
                  <a:pt x="0" y="0"/>
                </a:moveTo>
                <a:lnTo>
                  <a:pt x="5243895" y="0"/>
                </a:lnTo>
                <a:lnTo>
                  <a:pt x="5243895" y="3927860"/>
                </a:lnTo>
                <a:lnTo>
                  <a:pt x="0" y="3927860"/>
                </a:lnTo>
                <a:lnTo>
                  <a:pt x="0" y="0"/>
                </a:lnTo>
                <a:close/>
              </a:path>
            </a:pathLst>
          </a:custGeom>
          <a:blipFill>
            <a:blip r:embed="rId5"/>
            <a:stretch>
              <a:fillRect l="0" t="0" r="0" b="0"/>
            </a:stretch>
          </a:blipFill>
        </p:spPr>
      </p:sp>
      <p:grpSp>
        <p:nvGrpSpPr>
          <p:cNvPr name="Group 6" id="6"/>
          <p:cNvGrpSpPr/>
          <p:nvPr/>
        </p:nvGrpSpPr>
        <p:grpSpPr>
          <a:xfrm rot="0">
            <a:off x="528382" y="385753"/>
            <a:ext cx="7024167" cy="3530172"/>
            <a:chOff x="0" y="0"/>
            <a:chExt cx="9365556" cy="4706896"/>
          </a:xfrm>
        </p:grpSpPr>
        <p:sp>
          <p:nvSpPr>
            <p:cNvPr name="TextBox 7" id="7"/>
            <p:cNvSpPr txBox="true"/>
            <p:nvPr/>
          </p:nvSpPr>
          <p:spPr>
            <a:xfrm rot="0">
              <a:off x="0" y="4012643"/>
              <a:ext cx="9365556" cy="694253"/>
            </a:xfrm>
            <a:prstGeom prst="rect">
              <a:avLst/>
            </a:prstGeom>
          </p:spPr>
          <p:txBody>
            <a:bodyPr anchor="t" rtlCol="false" tIns="0" lIns="0" bIns="0" rIns="0">
              <a:spAutoFit/>
            </a:bodyPr>
            <a:lstStyle/>
            <a:p>
              <a:pPr>
                <a:lnSpc>
                  <a:spcPts val="4099"/>
                </a:lnSpc>
              </a:pPr>
            </a:p>
          </p:txBody>
        </p:sp>
        <p:sp>
          <p:nvSpPr>
            <p:cNvPr name="TextBox 8" id="8"/>
            <p:cNvSpPr txBox="true"/>
            <p:nvPr/>
          </p:nvSpPr>
          <p:spPr>
            <a:xfrm rot="0">
              <a:off x="0" y="-9525"/>
              <a:ext cx="9365556" cy="3220447"/>
            </a:xfrm>
            <a:prstGeom prst="rect">
              <a:avLst/>
            </a:prstGeom>
          </p:spPr>
          <p:txBody>
            <a:bodyPr anchor="t" rtlCol="false" tIns="0" lIns="0" bIns="0" rIns="0">
              <a:spAutoFit/>
            </a:bodyPr>
            <a:lstStyle/>
            <a:p>
              <a:pPr>
                <a:lnSpc>
                  <a:spcPts val="9566"/>
                </a:lnSpc>
              </a:pPr>
              <a:r>
                <a:rPr lang="en-US" sz="7972">
                  <a:solidFill>
                    <a:srgbClr val="FFFFFF"/>
                  </a:solidFill>
                  <a:latin typeface="Poppins Medium Bold"/>
                </a:rPr>
                <a:t>SISTEMAS DE TEMPO REAL</a:t>
              </a:r>
            </a:p>
          </p:txBody>
        </p:sp>
      </p:gr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sp>
        <p:nvSpPr>
          <p:cNvPr name="Freeform 3" id="3"/>
          <p:cNvSpPr/>
          <p:nvPr/>
        </p:nvSpPr>
        <p:spPr>
          <a:xfrm flipH="false" flipV="false" rot="0">
            <a:off x="15618120" y="8595062"/>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sp>
        <p:nvSpPr>
          <p:cNvPr name="Freeform 4" id="4"/>
          <p:cNvSpPr/>
          <p:nvPr/>
        </p:nvSpPr>
        <p:spPr>
          <a:xfrm flipH="false" flipV="false" rot="0">
            <a:off x="1435877" y="4411893"/>
            <a:ext cx="5750608" cy="5750608"/>
          </a:xfrm>
          <a:custGeom>
            <a:avLst/>
            <a:gdLst/>
            <a:ahLst/>
            <a:cxnLst/>
            <a:rect r="r" b="b" t="t" l="l"/>
            <a:pathLst>
              <a:path h="5750608" w="5750608">
                <a:moveTo>
                  <a:pt x="0" y="0"/>
                </a:moveTo>
                <a:lnTo>
                  <a:pt x="5750608" y="0"/>
                </a:lnTo>
                <a:lnTo>
                  <a:pt x="5750608" y="5750608"/>
                </a:lnTo>
                <a:lnTo>
                  <a:pt x="0" y="5750608"/>
                </a:lnTo>
                <a:lnTo>
                  <a:pt x="0" y="0"/>
                </a:lnTo>
                <a:close/>
              </a:path>
            </a:pathLst>
          </a:custGeom>
          <a:blipFill>
            <a:blip r:embed="rId3"/>
            <a:stretch>
              <a:fillRect l="0" t="0" r="0" b="0"/>
            </a:stretch>
          </a:blipFill>
        </p:spPr>
      </p:sp>
      <p:grpSp>
        <p:nvGrpSpPr>
          <p:cNvPr name="Group 5" id="5"/>
          <p:cNvGrpSpPr/>
          <p:nvPr/>
        </p:nvGrpSpPr>
        <p:grpSpPr>
          <a:xfrm rot="0">
            <a:off x="1048082" y="492911"/>
            <a:ext cx="7024167" cy="3530172"/>
            <a:chOff x="0" y="0"/>
            <a:chExt cx="9365556" cy="4706896"/>
          </a:xfrm>
        </p:grpSpPr>
        <p:sp>
          <p:nvSpPr>
            <p:cNvPr name="TextBox 6" id="6"/>
            <p:cNvSpPr txBox="true"/>
            <p:nvPr/>
          </p:nvSpPr>
          <p:spPr>
            <a:xfrm rot="0">
              <a:off x="0" y="4012643"/>
              <a:ext cx="9365556" cy="694253"/>
            </a:xfrm>
            <a:prstGeom prst="rect">
              <a:avLst/>
            </a:prstGeom>
          </p:spPr>
          <p:txBody>
            <a:bodyPr anchor="t" rtlCol="false" tIns="0" lIns="0" bIns="0" rIns="0">
              <a:spAutoFit/>
            </a:bodyPr>
            <a:lstStyle/>
            <a:p>
              <a:pPr>
                <a:lnSpc>
                  <a:spcPts val="4099"/>
                </a:lnSpc>
              </a:pPr>
            </a:p>
          </p:txBody>
        </p:sp>
        <p:sp>
          <p:nvSpPr>
            <p:cNvPr name="TextBox 7" id="7"/>
            <p:cNvSpPr txBox="true"/>
            <p:nvPr/>
          </p:nvSpPr>
          <p:spPr>
            <a:xfrm rot="0">
              <a:off x="0" y="-9525"/>
              <a:ext cx="9365556" cy="3220447"/>
            </a:xfrm>
            <a:prstGeom prst="rect">
              <a:avLst/>
            </a:prstGeom>
          </p:spPr>
          <p:txBody>
            <a:bodyPr anchor="t" rtlCol="false" tIns="0" lIns="0" bIns="0" rIns="0">
              <a:spAutoFit/>
            </a:bodyPr>
            <a:lstStyle/>
            <a:p>
              <a:pPr>
                <a:lnSpc>
                  <a:spcPts val="9566"/>
                </a:lnSpc>
              </a:pPr>
              <a:r>
                <a:rPr lang="en-US" sz="7972">
                  <a:solidFill>
                    <a:srgbClr val="FFFFFF"/>
                  </a:solidFill>
                  <a:latin typeface="Poppins Medium Bold"/>
                </a:rPr>
                <a:t>SISTEMAS DE TEMPO REAL</a:t>
              </a:r>
            </a:p>
          </p:txBody>
        </p:sp>
      </p:grpSp>
      <p:sp>
        <p:nvSpPr>
          <p:cNvPr name="TextBox 8" id="8"/>
          <p:cNvSpPr txBox="true"/>
          <p:nvPr/>
        </p:nvSpPr>
        <p:spPr>
          <a:xfrm rot="0">
            <a:off x="770496" y="3427276"/>
            <a:ext cx="7579339" cy="1191613"/>
          </a:xfrm>
          <a:prstGeom prst="rect">
            <a:avLst/>
          </a:prstGeom>
        </p:spPr>
        <p:txBody>
          <a:bodyPr anchor="t" rtlCol="false" tIns="0" lIns="0" bIns="0" rIns="0">
            <a:spAutoFit/>
          </a:bodyPr>
          <a:lstStyle/>
          <a:p>
            <a:pPr algn="just">
              <a:lnSpc>
                <a:spcPts val="3127"/>
              </a:lnSpc>
              <a:spcBef>
                <a:spcPct val="0"/>
              </a:spcBef>
            </a:pPr>
            <a:r>
              <a:rPr lang="en-US" sz="2606">
                <a:solidFill>
                  <a:srgbClr val="FFFFFF"/>
                </a:solidFill>
                <a:latin typeface="Poppins Medium Bold"/>
              </a:rPr>
              <a:t>D</a:t>
            </a:r>
            <a:r>
              <a:rPr lang="en-US" sz="2606">
                <a:solidFill>
                  <a:srgbClr val="FFFFFF"/>
                </a:solidFill>
                <a:latin typeface="Poppins Medium Bold"/>
              </a:rPr>
              <a:t>EVEM OPERAR DE FORMA PREVISÍVEL E ATENDER A RESTRIÇÕES DE TEMPO ESPECÍFICAS. CARACTERÍSTICAS:</a:t>
            </a:r>
          </a:p>
        </p:txBody>
      </p:sp>
      <p:sp>
        <p:nvSpPr>
          <p:cNvPr name="TextBox 9" id="9"/>
          <p:cNvSpPr txBox="true"/>
          <p:nvPr/>
        </p:nvSpPr>
        <p:spPr>
          <a:xfrm rot="0">
            <a:off x="9314505" y="2257997"/>
            <a:ext cx="8795445" cy="5029200"/>
          </a:xfrm>
          <a:prstGeom prst="rect">
            <a:avLst/>
          </a:prstGeom>
        </p:spPr>
        <p:txBody>
          <a:bodyPr anchor="t" rtlCol="false" tIns="0" lIns="0" bIns="0" rIns="0">
            <a:spAutoFit/>
          </a:bodyPr>
          <a:lstStyle/>
          <a:p>
            <a:pPr algn="ctr">
              <a:lnSpc>
                <a:spcPts val="4952"/>
              </a:lnSpc>
              <a:spcBef>
                <a:spcPct val="0"/>
              </a:spcBef>
            </a:pPr>
            <a:r>
              <a:rPr lang="en-US" sz="4126">
                <a:solidFill>
                  <a:srgbClr val="FFFFFF"/>
                </a:solidFill>
                <a:latin typeface="Poppins Medium Bold"/>
              </a:rPr>
              <a:t>CORRETUDE LÓGICA E TEMPORAL;</a:t>
            </a:r>
          </a:p>
          <a:p>
            <a:pPr algn="ctr">
              <a:lnSpc>
                <a:spcPts val="4952"/>
              </a:lnSpc>
              <a:spcBef>
                <a:spcPct val="0"/>
              </a:spcBef>
            </a:pPr>
            <a:r>
              <a:rPr lang="en-US" sz="4126">
                <a:solidFill>
                  <a:srgbClr val="FFFFFF"/>
                </a:solidFill>
                <a:latin typeface="Poppins Medium Bold"/>
              </a:rPr>
              <a:t>TEMPO É CRÍTICO;</a:t>
            </a:r>
          </a:p>
          <a:p>
            <a:pPr algn="ctr">
              <a:lnSpc>
                <a:spcPts val="4952"/>
              </a:lnSpc>
              <a:spcBef>
                <a:spcPct val="0"/>
              </a:spcBef>
            </a:pPr>
            <a:r>
              <a:rPr lang="en-US" sz="4126">
                <a:solidFill>
                  <a:srgbClr val="FFFFFF"/>
                </a:solidFill>
                <a:latin typeface="Poppins Medium Bold"/>
              </a:rPr>
              <a:t>RAPIDEZ;</a:t>
            </a:r>
          </a:p>
          <a:p>
            <a:pPr algn="ctr">
              <a:lnSpc>
                <a:spcPts val="4952"/>
              </a:lnSpc>
              <a:spcBef>
                <a:spcPct val="0"/>
              </a:spcBef>
            </a:pPr>
            <a:r>
              <a:rPr lang="en-US" sz="4126">
                <a:solidFill>
                  <a:srgbClr val="FFFFFF"/>
                </a:solidFill>
                <a:latin typeface="Poppins Medium Bold"/>
              </a:rPr>
              <a:t>DIVISÃO EM TAREFAS;</a:t>
            </a:r>
          </a:p>
          <a:p>
            <a:pPr algn="ctr">
              <a:lnSpc>
                <a:spcPts val="4952"/>
              </a:lnSpc>
              <a:spcBef>
                <a:spcPct val="0"/>
              </a:spcBef>
            </a:pPr>
            <a:r>
              <a:rPr lang="en-US" sz="4126">
                <a:solidFill>
                  <a:srgbClr val="FFFFFF"/>
                </a:solidFill>
                <a:latin typeface="Poppins Medium Bold"/>
              </a:rPr>
              <a:t>HARDWARE ESPECÍFICO; </a:t>
            </a:r>
          </a:p>
          <a:p>
            <a:pPr algn="ctr">
              <a:lnSpc>
                <a:spcPts val="4952"/>
              </a:lnSpc>
              <a:spcBef>
                <a:spcPct val="0"/>
              </a:spcBef>
            </a:pPr>
            <a:r>
              <a:rPr lang="en-US" sz="4126">
                <a:solidFill>
                  <a:srgbClr val="FFFFFF"/>
                </a:solidFill>
                <a:latin typeface="Poppins Medium Bold"/>
              </a:rPr>
              <a:t>PREEMPTIVIDADE;</a:t>
            </a:r>
          </a:p>
          <a:p>
            <a:pPr algn="ctr">
              <a:lnSpc>
                <a:spcPts val="4952"/>
              </a:lnSpc>
              <a:spcBef>
                <a:spcPct val="0"/>
              </a:spcBef>
            </a:pPr>
            <a:r>
              <a:rPr lang="en-US" sz="4126">
                <a:solidFill>
                  <a:srgbClr val="FFFFFF"/>
                </a:solidFill>
                <a:latin typeface="Poppins Medium Bold"/>
              </a:rPr>
              <a:t>USO DE SEMÁFOROS;</a:t>
            </a:r>
          </a:p>
          <a:p>
            <a:pPr algn="ctr">
              <a:lnSpc>
                <a:spcPts val="4952"/>
              </a:lnSpc>
              <a:spcBef>
                <a:spcPct val="0"/>
              </a:spcBef>
            </a:pPr>
            <a:r>
              <a:rPr lang="en-US" sz="4126">
                <a:solidFill>
                  <a:srgbClr val="FFFFFF"/>
                </a:solidFill>
                <a:latin typeface="Poppins Medium Bold"/>
              </a:rPr>
              <a:t>USO DE BUFFERS.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497641" y="3086100"/>
            <a:ext cx="5292718" cy="5292718"/>
          </a:xfrm>
          <a:custGeom>
            <a:avLst/>
            <a:gdLst/>
            <a:ahLst/>
            <a:cxnLst/>
            <a:rect r="r" b="b" t="t" l="l"/>
            <a:pathLst>
              <a:path h="5292718" w="5292718">
                <a:moveTo>
                  <a:pt x="0" y="0"/>
                </a:moveTo>
                <a:lnTo>
                  <a:pt x="5292718" y="0"/>
                </a:lnTo>
                <a:lnTo>
                  <a:pt x="5292718" y="5292718"/>
                </a:lnTo>
                <a:lnTo>
                  <a:pt x="0" y="52927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8080918" y="5128502"/>
            <a:ext cx="2126165" cy="1063082"/>
          </a:xfrm>
          <a:custGeom>
            <a:avLst/>
            <a:gdLst/>
            <a:ahLst/>
            <a:cxnLst/>
            <a:rect r="r" b="b" t="t" l="l"/>
            <a:pathLst>
              <a:path h="1063082" w="2126165">
                <a:moveTo>
                  <a:pt x="0" y="0"/>
                </a:moveTo>
                <a:lnTo>
                  <a:pt x="2126164" y="0"/>
                </a:lnTo>
                <a:lnTo>
                  <a:pt x="2126164" y="1063082"/>
                </a:lnTo>
                <a:lnTo>
                  <a:pt x="0" y="1063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38100" cap="sq">
            <a:solidFill>
              <a:srgbClr val="000000"/>
            </a:solidFill>
            <a:prstDash val="solid"/>
            <a:miter/>
          </a:ln>
        </p:spPr>
      </p:sp>
      <p:sp>
        <p:nvSpPr>
          <p:cNvPr name="AutoShape 4" id="4"/>
          <p:cNvSpPr/>
          <p:nvPr/>
        </p:nvSpPr>
        <p:spPr>
          <a:xfrm flipH="true">
            <a:off x="9144000" y="3086100"/>
            <a:ext cx="0" cy="1510861"/>
          </a:xfrm>
          <a:prstGeom prst="line">
            <a:avLst/>
          </a:prstGeom>
          <a:ln cap="flat" w="38100">
            <a:solidFill>
              <a:srgbClr val="000000"/>
            </a:solidFill>
            <a:prstDash val="solid"/>
            <a:headEnd type="diamond" len="lg" w="lg"/>
            <a:tailEnd type="diamond" len="lg" w="lg"/>
          </a:ln>
        </p:spPr>
      </p:sp>
      <p:sp>
        <p:nvSpPr>
          <p:cNvPr name="AutoShape 5" id="5"/>
          <p:cNvSpPr/>
          <p:nvPr/>
        </p:nvSpPr>
        <p:spPr>
          <a:xfrm>
            <a:off x="9675541" y="6047912"/>
            <a:ext cx="1719028" cy="1106724"/>
          </a:xfrm>
          <a:prstGeom prst="line">
            <a:avLst/>
          </a:prstGeom>
          <a:ln cap="flat" w="38100">
            <a:solidFill>
              <a:srgbClr val="000000"/>
            </a:solidFill>
            <a:prstDash val="solid"/>
            <a:headEnd type="diamond" len="lg" w="lg"/>
            <a:tailEnd type="diamond" len="lg" w="lg"/>
          </a:ln>
        </p:spPr>
      </p:sp>
      <p:sp>
        <p:nvSpPr>
          <p:cNvPr name="AutoShape 6" id="6"/>
          <p:cNvSpPr/>
          <p:nvPr/>
        </p:nvSpPr>
        <p:spPr>
          <a:xfrm flipV="true">
            <a:off x="6895769" y="6033054"/>
            <a:ext cx="1716690" cy="1106830"/>
          </a:xfrm>
          <a:prstGeom prst="line">
            <a:avLst/>
          </a:prstGeom>
          <a:ln cap="flat" w="38100">
            <a:solidFill>
              <a:srgbClr val="000000"/>
            </a:solidFill>
            <a:prstDash val="solid"/>
            <a:headEnd type="diamond" len="lg" w="lg"/>
            <a:tailEnd type="diamond" len="lg" w="lg"/>
          </a:ln>
        </p:spPr>
      </p:sp>
      <p:sp>
        <p:nvSpPr>
          <p:cNvPr name="TextBox 7" id="7"/>
          <p:cNvSpPr txBox="true"/>
          <p:nvPr/>
        </p:nvSpPr>
        <p:spPr>
          <a:xfrm rot="0">
            <a:off x="6835137" y="4934150"/>
            <a:ext cx="1600116" cy="698437"/>
          </a:xfrm>
          <a:prstGeom prst="rect">
            <a:avLst/>
          </a:prstGeom>
        </p:spPr>
        <p:txBody>
          <a:bodyPr anchor="t" rtlCol="false" tIns="0" lIns="0" bIns="0" rIns="0">
            <a:spAutoFit/>
          </a:bodyPr>
          <a:lstStyle/>
          <a:p>
            <a:pPr algn="ctr">
              <a:lnSpc>
                <a:spcPts val="2827"/>
              </a:lnSpc>
            </a:pPr>
            <a:r>
              <a:rPr lang="en-US" sz="2019">
                <a:solidFill>
                  <a:srgbClr val="000000"/>
                </a:solidFill>
                <a:latin typeface="Open Sans Bold"/>
              </a:rPr>
              <a:t>Contexto </a:t>
            </a:r>
          </a:p>
          <a:p>
            <a:pPr algn="ctr">
              <a:lnSpc>
                <a:spcPts val="2827"/>
              </a:lnSpc>
            </a:pPr>
            <a:r>
              <a:rPr lang="en-US" sz="2019">
                <a:solidFill>
                  <a:srgbClr val="000000"/>
                </a:solidFill>
                <a:latin typeface="Open Sans Bold"/>
              </a:rPr>
              <a:t>de Software </a:t>
            </a:r>
          </a:p>
        </p:txBody>
      </p:sp>
      <p:sp>
        <p:nvSpPr>
          <p:cNvPr name="TextBox 8" id="8"/>
          <p:cNvSpPr txBox="true"/>
          <p:nvPr/>
        </p:nvSpPr>
        <p:spPr>
          <a:xfrm rot="0">
            <a:off x="9824784" y="4934150"/>
            <a:ext cx="1652682" cy="698437"/>
          </a:xfrm>
          <a:prstGeom prst="rect">
            <a:avLst/>
          </a:prstGeom>
        </p:spPr>
        <p:txBody>
          <a:bodyPr anchor="t" rtlCol="false" tIns="0" lIns="0" bIns="0" rIns="0">
            <a:spAutoFit/>
          </a:bodyPr>
          <a:lstStyle/>
          <a:p>
            <a:pPr algn="ctr">
              <a:lnSpc>
                <a:spcPts val="2827"/>
              </a:lnSpc>
            </a:pPr>
            <a:r>
              <a:rPr lang="en-US" sz="2019">
                <a:solidFill>
                  <a:srgbClr val="000000"/>
                </a:solidFill>
                <a:latin typeface="Open Sans Bold"/>
              </a:rPr>
              <a:t>Contexto </a:t>
            </a:r>
          </a:p>
          <a:p>
            <a:pPr algn="ctr">
              <a:lnSpc>
                <a:spcPts val="2827"/>
              </a:lnSpc>
            </a:pPr>
            <a:r>
              <a:rPr lang="en-US" sz="2019">
                <a:solidFill>
                  <a:srgbClr val="000000"/>
                </a:solidFill>
                <a:latin typeface="Open Sans Bold"/>
              </a:rPr>
              <a:t>de Hardware</a:t>
            </a:r>
          </a:p>
        </p:txBody>
      </p:sp>
      <p:sp>
        <p:nvSpPr>
          <p:cNvPr name="TextBox 9" id="9"/>
          <p:cNvSpPr txBox="true"/>
          <p:nvPr/>
        </p:nvSpPr>
        <p:spPr>
          <a:xfrm rot="0">
            <a:off x="8115119" y="7061657"/>
            <a:ext cx="2022657" cy="698437"/>
          </a:xfrm>
          <a:prstGeom prst="rect">
            <a:avLst/>
          </a:prstGeom>
        </p:spPr>
        <p:txBody>
          <a:bodyPr anchor="t" rtlCol="false" tIns="0" lIns="0" bIns="0" rIns="0">
            <a:spAutoFit/>
          </a:bodyPr>
          <a:lstStyle/>
          <a:p>
            <a:pPr algn="ctr">
              <a:lnSpc>
                <a:spcPts val="2827"/>
              </a:lnSpc>
            </a:pPr>
            <a:r>
              <a:rPr lang="en-US" sz="2019">
                <a:solidFill>
                  <a:srgbClr val="000000"/>
                </a:solidFill>
                <a:latin typeface="Open Sans Bold"/>
              </a:rPr>
              <a:t>Espaço de </a:t>
            </a:r>
          </a:p>
          <a:p>
            <a:pPr algn="ctr">
              <a:lnSpc>
                <a:spcPts val="2827"/>
              </a:lnSpc>
            </a:pPr>
            <a:r>
              <a:rPr lang="en-US" sz="2019">
                <a:solidFill>
                  <a:srgbClr val="000000"/>
                </a:solidFill>
                <a:latin typeface="Open Sans Bold"/>
              </a:rPr>
              <a:t>Endereçamento</a:t>
            </a:r>
          </a:p>
        </p:txBody>
      </p:sp>
      <p:sp>
        <p:nvSpPr>
          <p:cNvPr name="AutoShape 10" id="10"/>
          <p:cNvSpPr/>
          <p:nvPr/>
        </p:nvSpPr>
        <p:spPr>
          <a:xfrm>
            <a:off x="11416326" y="7185883"/>
            <a:ext cx="1743754" cy="1192935"/>
          </a:xfrm>
          <a:prstGeom prst="line">
            <a:avLst/>
          </a:prstGeom>
          <a:ln cap="flat" w="38100">
            <a:solidFill>
              <a:srgbClr val="FFFFFF"/>
            </a:solidFill>
            <a:prstDash val="sysDot"/>
            <a:headEnd type="none" len="sm" w="sm"/>
            <a:tailEnd type="none" len="sm" w="sm"/>
          </a:ln>
        </p:spPr>
      </p:sp>
      <p:sp>
        <p:nvSpPr>
          <p:cNvPr name="AutoShape 11" id="11"/>
          <p:cNvSpPr/>
          <p:nvPr/>
        </p:nvSpPr>
        <p:spPr>
          <a:xfrm flipV="true">
            <a:off x="5114296" y="7171770"/>
            <a:ext cx="1760619" cy="1167900"/>
          </a:xfrm>
          <a:prstGeom prst="line">
            <a:avLst/>
          </a:prstGeom>
          <a:ln cap="flat" w="38100">
            <a:solidFill>
              <a:srgbClr val="FFFFFF"/>
            </a:solidFill>
            <a:prstDash val="sysDot"/>
            <a:headEnd type="none" len="sm" w="sm"/>
            <a:tailEnd type="none" len="sm" w="sm"/>
          </a:ln>
        </p:spPr>
      </p:sp>
      <p:sp>
        <p:nvSpPr>
          <p:cNvPr name="AutoShape 12" id="12"/>
          <p:cNvSpPr/>
          <p:nvPr/>
        </p:nvSpPr>
        <p:spPr>
          <a:xfrm flipH="true" flipV="true">
            <a:off x="9145497" y="973336"/>
            <a:ext cx="0" cy="2112764"/>
          </a:xfrm>
          <a:prstGeom prst="line">
            <a:avLst/>
          </a:prstGeom>
          <a:ln cap="flat" w="38100">
            <a:solidFill>
              <a:srgbClr val="FFFFFF"/>
            </a:solidFill>
            <a:prstDash val="sysDot"/>
            <a:headEnd type="none" len="sm" w="sm"/>
            <a:tailEnd type="none" len="sm" w="sm"/>
          </a:ln>
        </p:spPr>
      </p:sp>
      <p:sp>
        <p:nvSpPr>
          <p:cNvPr name="TextBox 13" id="13"/>
          <p:cNvSpPr txBox="true"/>
          <p:nvPr/>
        </p:nvSpPr>
        <p:spPr>
          <a:xfrm rot="0">
            <a:off x="6497641" y="1706186"/>
            <a:ext cx="129738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Nome</a:t>
            </a:r>
          </a:p>
        </p:txBody>
      </p:sp>
      <p:sp>
        <p:nvSpPr>
          <p:cNvPr name="TextBox 14" id="14"/>
          <p:cNvSpPr txBox="true"/>
          <p:nvPr/>
        </p:nvSpPr>
        <p:spPr>
          <a:xfrm rot="0">
            <a:off x="5627745" y="2248852"/>
            <a:ext cx="73372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PID</a:t>
            </a:r>
          </a:p>
        </p:txBody>
      </p:sp>
      <p:sp>
        <p:nvSpPr>
          <p:cNvPr name="TextBox 15" id="15"/>
          <p:cNvSpPr txBox="true"/>
          <p:nvPr/>
        </p:nvSpPr>
        <p:spPr>
          <a:xfrm rot="0">
            <a:off x="4709297" y="2762567"/>
            <a:ext cx="788938"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UID</a:t>
            </a:r>
          </a:p>
        </p:txBody>
      </p:sp>
      <p:sp>
        <p:nvSpPr>
          <p:cNvPr name="TextBox 16" id="16"/>
          <p:cNvSpPr txBox="true"/>
          <p:nvPr/>
        </p:nvSpPr>
        <p:spPr>
          <a:xfrm rot="0">
            <a:off x="2901808" y="3416496"/>
            <a:ext cx="2896791"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Prioridade de</a:t>
            </a:r>
          </a:p>
          <a:p>
            <a:pPr algn="ctr">
              <a:lnSpc>
                <a:spcPts val="4759"/>
              </a:lnSpc>
            </a:pPr>
            <a:r>
              <a:rPr lang="en-US" sz="3399">
                <a:solidFill>
                  <a:srgbClr val="FFFFFF"/>
                </a:solidFill>
                <a:latin typeface="Open Sans Bold"/>
              </a:rPr>
              <a:t> Execução</a:t>
            </a:r>
          </a:p>
        </p:txBody>
      </p:sp>
      <p:sp>
        <p:nvSpPr>
          <p:cNvPr name="TextBox 17" id="17"/>
          <p:cNvSpPr txBox="true"/>
          <p:nvPr/>
        </p:nvSpPr>
        <p:spPr>
          <a:xfrm rot="0">
            <a:off x="3571385" y="4859347"/>
            <a:ext cx="155763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Quotas</a:t>
            </a:r>
          </a:p>
        </p:txBody>
      </p:sp>
      <p:sp>
        <p:nvSpPr>
          <p:cNvPr name="TextBox 18" id="18"/>
          <p:cNvSpPr txBox="true"/>
          <p:nvPr/>
        </p:nvSpPr>
        <p:spPr>
          <a:xfrm rot="0">
            <a:off x="3048254" y="5706437"/>
            <a:ext cx="2750344"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Tempo de</a:t>
            </a:r>
          </a:p>
          <a:p>
            <a:pPr algn="ctr">
              <a:lnSpc>
                <a:spcPts val="4759"/>
              </a:lnSpc>
            </a:pPr>
            <a:r>
              <a:rPr lang="en-US" sz="3399">
                <a:solidFill>
                  <a:srgbClr val="FFFFFF"/>
                </a:solidFill>
                <a:latin typeface="Open Sans Bold"/>
              </a:rPr>
              <a:t> Processador</a:t>
            </a:r>
          </a:p>
        </p:txBody>
      </p:sp>
      <p:sp>
        <p:nvSpPr>
          <p:cNvPr name="TextBox 19" id="19"/>
          <p:cNvSpPr txBox="true"/>
          <p:nvPr/>
        </p:nvSpPr>
        <p:spPr>
          <a:xfrm rot="0">
            <a:off x="3773644" y="7153602"/>
            <a:ext cx="222096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Privilégios</a:t>
            </a:r>
          </a:p>
        </p:txBody>
      </p:sp>
      <p:sp>
        <p:nvSpPr>
          <p:cNvPr name="TextBox 20" id="20"/>
          <p:cNvSpPr txBox="true"/>
          <p:nvPr/>
        </p:nvSpPr>
        <p:spPr>
          <a:xfrm rot="0">
            <a:off x="10498047" y="1810385"/>
            <a:ext cx="4464248"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Registradores Gerais</a:t>
            </a:r>
          </a:p>
        </p:txBody>
      </p:sp>
      <p:sp>
        <p:nvSpPr>
          <p:cNvPr name="TextBox 21" id="21"/>
          <p:cNvSpPr txBox="true"/>
          <p:nvPr/>
        </p:nvSpPr>
        <p:spPr>
          <a:xfrm rot="0">
            <a:off x="11790359" y="3261140"/>
            <a:ext cx="351130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Registradores CI</a:t>
            </a:r>
          </a:p>
        </p:txBody>
      </p:sp>
      <p:sp>
        <p:nvSpPr>
          <p:cNvPr name="TextBox 22" id="22"/>
          <p:cNvSpPr txBox="true"/>
          <p:nvPr/>
        </p:nvSpPr>
        <p:spPr>
          <a:xfrm rot="0">
            <a:off x="12153751" y="4658243"/>
            <a:ext cx="360223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Registradores SP</a:t>
            </a:r>
          </a:p>
        </p:txBody>
      </p:sp>
      <p:sp>
        <p:nvSpPr>
          <p:cNvPr name="TextBox 23" id="23"/>
          <p:cNvSpPr txBox="true"/>
          <p:nvPr/>
        </p:nvSpPr>
        <p:spPr>
          <a:xfrm rot="0">
            <a:off x="12153751" y="6020884"/>
            <a:ext cx="5105549"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Registradores de Status</a:t>
            </a:r>
          </a:p>
        </p:txBody>
      </p:sp>
      <p:sp>
        <p:nvSpPr>
          <p:cNvPr name="TextBox 24" id="24"/>
          <p:cNvSpPr txBox="true"/>
          <p:nvPr/>
        </p:nvSpPr>
        <p:spPr>
          <a:xfrm rot="0">
            <a:off x="7176898" y="8506460"/>
            <a:ext cx="3975299" cy="178054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Endereços de </a:t>
            </a:r>
          </a:p>
          <a:p>
            <a:pPr algn="ctr">
              <a:lnSpc>
                <a:spcPts val="4759"/>
              </a:lnSpc>
            </a:pPr>
            <a:r>
              <a:rPr lang="en-US" sz="3399">
                <a:solidFill>
                  <a:srgbClr val="FFFFFF"/>
                </a:solidFill>
                <a:latin typeface="Open Sans Bold"/>
              </a:rPr>
              <a:t>memória principal</a:t>
            </a:r>
          </a:p>
          <a:p>
            <a:pPr algn="ctr">
              <a:lnSpc>
                <a:spcPts val="4759"/>
              </a:lnSpc>
            </a:pPr>
            <a:r>
              <a:rPr lang="en-US" sz="3399">
                <a:solidFill>
                  <a:srgbClr val="FFFFFF"/>
                </a:solidFill>
                <a:latin typeface="Open Sans Bold"/>
              </a:rPr>
              <a:t>alocados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814407" y="1324305"/>
            <a:ext cx="3282359" cy="3383875"/>
          </a:xfrm>
          <a:custGeom>
            <a:avLst/>
            <a:gdLst/>
            <a:ahLst/>
            <a:cxnLst/>
            <a:rect r="r" b="b" t="t" l="l"/>
            <a:pathLst>
              <a:path h="3383875" w="3282359">
                <a:moveTo>
                  <a:pt x="0" y="0"/>
                </a:moveTo>
                <a:lnTo>
                  <a:pt x="3282359" y="0"/>
                </a:lnTo>
                <a:lnTo>
                  <a:pt x="3282359" y="3383876"/>
                </a:lnTo>
                <a:lnTo>
                  <a:pt x="0" y="3383876"/>
                </a:lnTo>
                <a:lnTo>
                  <a:pt x="0" y="0"/>
                </a:lnTo>
                <a:close/>
              </a:path>
            </a:pathLst>
          </a:custGeom>
          <a:blipFill>
            <a:blip r:embed="rId2"/>
            <a:stretch>
              <a:fillRect l="0" t="0" r="0" b="0"/>
            </a:stretch>
          </a:blipFill>
        </p:spPr>
      </p:sp>
      <p:grpSp>
        <p:nvGrpSpPr>
          <p:cNvPr name="Group 3" id="3"/>
          <p:cNvGrpSpPr/>
          <p:nvPr/>
        </p:nvGrpSpPr>
        <p:grpSpPr>
          <a:xfrm rot="0">
            <a:off x="1932135" y="161647"/>
            <a:ext cx="13882272" cy="2325316"/>
            <a:chOff x="0" y="0"/>
            <a:chExt cx="18509696" cy="3100421"/>
          </a:xfrm>
        </p:grpSpPr>
        <p:sp>
          <p:nvSpPr>
            <p:cNvPr name="TextBox 4" id="4"/>
            <p:cNvSpPr txBox="true"/>
            <p:nvPr/>
          </p:nvSpPr>
          <p:spPr>
            <a:xfrm rot="0">
              <a:off x="0" y="2414621"/>
              <a:ext cx="18509696" cy="685800"/>
            </a:xfrm>
            <a:prstGeom prst="rect">
              <a:avLst/>
            </a:prstGeom>
          </p:spPr>
          <p:txBody>
            <a:bodyPr anchor="t" rtlCol="false" tIns="0" lIns="0" bIns="0" rIns="0">
              <a:spAutoFit/>
            </a:bodyPr>
            <a:lstStyle/>
            <a:p>
              <a:pPr algn="r">
                <a:lnSpc>
                  <a:spcPts val="4099"/>
                </a:lnSpc>
              </a:pPr>
            </a:p>
          </p:txBody>
        </p:sp>
        <p:sp>
          <p:nvSpPr>
            <p:cNvPr name="TextBox 5" id="5"/>
            <p:cNvSpPr txBox="true"/>
            <p:nvPr/>
          </p:nvSpPr>
          <p:spPr>
            <a:xfrm rot="0">
              <a:off x="0" y="-9525"/>
              <a:ext cx="18509696" cy="1622425"/>
            </a:xfrm>
            <a:prstGeom prst="rect">
              <a:avLst/>
            </a:prstGeom>
          </p:spPr>
          <p:txBody>
            <a:bodyPr anchor="t" rtlCol="false" tIns="0" lIns="0" bIns="0" rIns="0">
              <a:spAutoFit/>
            </a:bodyPr>
            <a:lstStyle/>
            <a:p>
              <a:pPr algn="r">
                <a:lnSpc>
                  <a:spcPts val="9566"/>
                </a:lnSpc>
              </a:pPr>
              <a:r>
                <a:rPr lang="en-US" sz="7972">
                  <a:solidFill>
                    <a:srgbClr val="FFFFFF"/>
                  </a:solidFill>
                  <a:latin typeface="Poppins Medium Bold"/>
                </a:rPr>
                <a:t>SISTEMAS DE TEMPO REAL</a:t>
              </a:r>
            </a:p>
          </p:txBody>
        </p:sp>
      </p:grpSp>
      <p:sp>
        <p:nvSpPr>
          <p:cNvPr name="TextBox 6" id="6"/>
          <p:cNvSpPr txBox="true"/>
          <p:nvPr/>
        </p:nvSpPr>
        <p:spPr>
          <a:xfrm rot="0">
            <a:off x="519700" y="1674510"/>
            <a:ext cx="11711632" cy="8267700"/>
          </a:xfrm>
          <a:prstGeom prst="rect">
            <a:avLst/>
          </a:prstGeom>
        </p:spPr>
        <p:txBody>
          <a:bodyPr anchor="t" rtlCol="false" tIns="0" lIns="0" bIns="0" rIns="0">
            <a:spAutoFit/>
          </a:bodyPr>
          <a:lstStyle/>
          <a:p>
            <a:pPr algn="just">
              <a:lnSpc>
                <a:spcPts val="4200"/>
              </a:lnSpc>
              <a:spcBef>
                <a:spcPct val="0"/>
              </a:spcBef>
            </a:pPr>
            <a:r>
              <a:rPr lang="en-US" sz="3500">
                <a:solidFill>
                  <a:srgbClr val="FFFFFF"/>
                </a:solidFill>
                <a:latin typeface="Poppins Medium Bold"/>
              </a:rPr>
              <a:t>• TAREFA (TASK)</a:t>
            </a:r>
          </a:p>
          <a:p>
            <a:pPr algn="just">
              <a:lnSpc>
                <a:spcPts val="3480"/>
              </a:lnSpc>
              <a:spcBef>
                <a:spcPct val="0"/>
              </a:spcBef>
            </a:pPr>
            <a:r>
              <a:rPr lang="en-US" sz="2900">
                <a:solidFill>
                  <a:srgbClr val="FFFFFF"/>
                </a:solidFill>
                <a:latin typeface="Poppins Medium Bold"/>
              </a:rPr>
              <a:t>Segmento de código cuja execução possui atributo temporal próprio; Exemplo: Sub-rotina, trecho de um programa.</a:t>
            </a:r>
          </a:p>
          <a:p>
            <a:pPr algn="just">
              <a:lnSpc>
                <a:spcPts val="3480"/>
              </a:lnSpc>
              <a:spcBef>
                <a:spcPct val="0"/>
              </a:spcBef>
            </a:pPr>
          </a:p>
          <a:p>
            <a:pPr algn="just">
              <a:lnSpc>
                <a:spcPts val="4200"/>
              </a:lnSpc>
              <a:spcBef>
                <a:spcPct val="0"/>
              </a:spcBef>
            </a:pPr>
            <a:r>
              <a:rPr lang="en-US" sz="3500">
                <a:solidFill>
                  <a:srgbClr val="FFFFFF"/>
                </a:solidFill>
                <a:latin typeface="Poppins Medium Bold"/>
              </a:rPr>
              <a:t>• DEADLINE</a:t>
            </a:r>
          </a:p>
          <a:p>
            <a:pPr algn="just">
              <a:lnSpc>
                <a:spcPts val="3480"/>
              </a:lnSpc>
              <a:spcBef>
                <a:spcPct val="0"/>
              </a:spcBef>
            </a:pPr>
            <a:r>
              <a:rPr lang="en-US" sz="2900">
                <a:solidFill>
                  <a:srgbClr val="FFFFFF"/>
                </a:solidFill>
                <a:latin typeface="Poppins Medium Bold"/>
              </a:rPr>
              <a:t> Instante máximo desejado para a conclusão de uma tarefa.</a:t>
            </a:r>
          </a:p>
          <a:p>
            <a:pPr algn="just">
              <a:lnSpc>
                <a:spcPts val="3480"/>
              </a:lnSpc>
              <a:spcBef>
                <a:spcPct val="0"/>
              </a:spcBef>
            </a:pPr>
          </a:p>
          <a:p>
            <a:pPr algn="just">
              <a:lnSpc>
                <a:spcPts val="4200"/>
              </a:lnSpc>
              <a:spcBef>
                <a:spcPct val="0"/>
              </a:spcBef>
            </a:pPr>
            <a:r>
              <a:rPr lang="en-US" sz="3500">
                <a:solidFill>
                  <a:srgbClr val="FFFFFF"/>
                </a:solidFill>
                <a:latin typeface="Poppins Medium Bold"/>
              </a:rPr>
              <a:t>• TEMPO REAL CRÍTICO (HARD REAL-TIME)</a:t>
            </a:r>
          </a:p>
          <a:p>
            <a:pPr algn="just">
              <a:lnSpc>
                <a:spcPts val="3480"/>
              </a:lnSpc>
              <a:spcBef>
                <a:spcPct val="0"/>
              </a:spcBef>
            </a:pPr>
            <a:r>
              <a:rPr lang="en-US" sz="2900">
                <a:solidFill>
                  <a:srgbClr val="FFFFFF"/>
                </a:solidFill>
                <a:latin typeface="Poppins Medium Bold"/>
              </a:rPr>
              <a:t>Falha temporal pode resultar em consequências catastróficas;</a:t>
            </a:r>
          </a:p>
          <a:p>
            <a:pPr algn="just">
              <a:lnSpc>
                <a:spcPts val="3480"/>
              </a:lnSpc>
              <a:spcBef>
                <a:spcPct val="0"/>
              </a:spcBef>
            </a:pPr>
            <a:r>
              <a:rPr lang="en-US" sz="2900">
                <a:solidFill>
                  <a:srgbClr val="FFFFFF"/>
                </a:solidFill>
                <a:latin typeface="Poppins Medium Bold"/>
              </a:rPr>
              <a:t>Necessário garantir requisitos temporais em projeto;</a:t>
            </a:r>
          </a:p>
          <a:p>
            <a:pPr algn="just">
              <a:lnSpc>
                <a:spcPts val="3480"/>
              </a:lnSpc>
              <a:spcBef>
                <a:spcPct val="0"/>
              </a:spcBef>
            </a:pPr>
            <a:r>
              <a:rPr lang="en-US" sz="2900">
                <a:solidFill>
                  <a:srgbClr val="FFFFFF"/>
                </a:solidFill>
                <a:latin typeface="Poppins Medium Bold"/>
              </a:rPr>
              <a:t>Exemplo: Usina nuclear, indústria petroquímica, mísseis.</a:t>
            </a:r>
          </a:p>
          <a:p>
            <a:pPr algn="just">
              <a:lnSpc>
                <a:spcPts val="3480"/>
              </a:lnSpc>
              <a:spcBef>
                <a:spcPct val="0"/>
              </a:spcBef>
            </a:pPr>
          </a:p>
          <a:p>
            <a:pPr algn="just">
              <a:lnSpc>
                <a:spcPts val="4200"/>
              </a:lnSpc>
              <a:spcBef>
                <a:spcPct val="0"/>
              </a:spcBef>
            </a:pPr>
            <a:r>
              <a:rPr lang="en-US" sz="3500">
                <a:solidFill>
                  <a:srgbClr val="FFFFFF"/>
                </a:solidFill>
                <a:latin typeface="Poppins Medium Bold"/>
              </a:rPr>
              <a:t>• TEMPO REAL NÃO CRÍTICO (SOFT REAL-TIME)</a:t>
            </a:r>
          </a:p>
          <a:p>
            <a:pPr algn="just">
              <a:lnSpc>
                <a:spcPts val="3480"/>
              </a:lnSpc>
              <a:spcBef>
                <a:spcPct val="0"/>
              </a:spcBef>
            </a:pPr>
            <a:r>
              <a:rPr lang="en-US" sz="2900">
                <a:solidFill>
                  <a:srgbClr val="FFFFFF"/>
                </a:solidFill>
                <a:latin typeface="Poppins Medium Bold"/>
              </a:rPr>
              <a:t>Requisito temporal descreve apenas comportamento desejado;</a:t>
            </a:r>
          </a:p>
          <a:p>
            <a:pPr algn="just">
              <a:lnSpc>
                <a:spcPts val="3480"/>
              </a:lnSpc>
              <a:spcBef>
                <a:spcPct val="0"/>
              </a:spcBef>
            </a:pPr>
            <a:r>
              <a:rPr lang="en-US" sz="2900">
                <a:solidFill>
                  <a:srgbClr val="FFFFFF"/>
                </a:solidFill>
                <a:latin typeface="Poppins Medium Bold"/>
              </a:rPr>
              <a:t>Exemplo: Multimídia.</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6248749" y="7503060"/>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60805" y="3583277"/>
          <a:ext cx="7315200" cy="4645025"/>
        </p:xfrm>
        <a:graphic>
          <a:graphicData uri="http://schemas.openxmlformats.org/drawingml/2006/table">
            <a:tbl>
              <a:tblPr/>
              <a:tblGrid>
                <a:gridCol w="7315200"/>
              </a:tblGrid>
              <a:tr h="1369769">
                <a:tc>
                  <a:txBody>
                    <a:bodyPr anchor="t" rtlCol="false"/>
                    <a:lstStyle/>
                    <a:p>
                      <a:pPr algn="ctr">
                        <a:lnSpc>
                          <a:spcPts val="3499"/>
                        </a:lnSpc>
                        <a:defRPr/>
                      </a:pPr>
                      <a:r>
                        <a:rPr lang="en-US" sz="2499">
                          <a:solidFill>
                            <a:srgbClr val="FFFFFF"/>
                          </a:solidFill>
                          <a:latin typeface="Poppins Medium"/>
                        </a:rPr>
                        <a:t>FLEXIBILIDADE TEMPORAL</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369769">
                <a:tc>
                  <a:txBody>
                    <a:bodyPr anchor="t" rtlCol="false"/>
                    <a:lstStyle/>
                    <a:p>
                      <a:pPr algn="ctr">
                        <a:lnSpc>
                          <a:spcPts val="3499"/>
                        </a:lnSpc>
                        <a:defRPr/>
                      </a:pPr>
                      <a:r>
                        <a:rPr lang="en-US" sz="2499">
                          <a:solidFill>
                            <a:srgbClr val="FFFFFF"/>
                          </a:solidFill>
                          <a:latin typeface="Poppins Medium"/>
                        </a:rPr>
                        <a:t>DESEMPENHO BALANCEADO</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905487">
                <a:tc>
                  <a:txBody>
                    <a:bodyPr anchor="t" rtlCol="false"/>
                    <a:lstStyle/>
                    <a:p>
                      <a:pPr algn="ctr">
                        <a:lnSpc>
                          <a:spcPts val="3499"/>
                        </a:lnSpc>
                        <a:defRPr/>
                      </a:pPr>
                      <a:r>
                        <a:rPr lang="en-US" sz="2499">
                          <a:solidFill>
                            <a:srgbClr val="FFFFFF"/>
                          </a:solidFill>
                          <a:latin typeface="Poppins Medium"/>
                        </a:rPr>
                        <a:t>VIDEOCONFERÊNCIAS, STREAMING DE VÍDEO, JOGOS ON-LINE E APLICATIVOS DE ENTRETENIMENTO EM GERAL.</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10560135" y="3200689"/>
          <a:ext cx="7315200" cy="5410200"/>
        </p:xfrm>
        <a:graphic>
          <a:graphicData uri="http://schemas.openxmlformats.org/drawingml/2006/table">
            <a:tbl>
              <a:tblPr/>
              <a:tblGrid>
                <a:gridCol w="7315200"/>
              </a:tblGrid>
              <a:tr h="1026403">
                <a:tc>
                  <a:txBody>
                    <a:bodyPr anchor="t" rtlCol="false"/>
                    <a:lstStyle/>
                    <a:p>
                      <a:pPr algn="ctr">
                        <a:lnSpc>
                          <a:spcPts val="3499"/>
                        </a:lnSpc>
                        <a:defRPr/>
                      </a:pPr>
                      <a:r>
                        <a:rPr lang="en-US" sz="2499">
                          <a:solidFill>
                            <a:srgbClr val="FFFFFF"/>
                          </a:solidFill>
                          <a:latin typeface="Poppins Medium"/>
                        </a:rPr>
                        <a:t>RESTRIÇÕES TEMPORAIS RÍGIDAS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03">
                <a:tc>
                  <a:txBody>
                    <a:bodyPr anchor="t" rtlCol="false"/>
                    <a:lstStyle/>
                    <a:p>
                      <a:pPr algn="ctr">
                        <a:lnSpc>
                          <a:spcPts val="3499"/>
                        </a:lnSpc>
                        <a:defRPr/>
                      </a:pPr>
                      <a:r>
                        <a:rPr lang="en-US" sz="2499">
                          <a:solidFill>
                            <a:srgbClr val="FFFFFF"/>
                          </a:solidFill>
                          <a:latin typeface="Poppins Medium"/>
                        </a:rPr>
                        <a:t>PRIORIDADE NAS RESTRIÇÕES TEMPORAIS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330990">
                <a:tc>
                  <a:txBody>
                    <a:bodyPr anchor="t" rtlCol="false"/>
                    <a:lstStyle/>
                    <a:p>
                      <a:pPr algn="ctr">
                        <a:lnSpc>
                          <a:spcPts val="3499"/>
                        </a:lnSpc>
                        <a:defRPr/>
                      </a:pPr>
                      <a:r>
                        <a:rPr lang="en-US" sz="2499">
                          <a:solidFill>
                            <a:srgbClr val="FFFFFF"/>
                          </a:solidFill>
                          <a:latin typeface="Poppins Medium"/>
                        </a:rPr>
                        <a:t>EXEMPLOS: CONTROLE DE TRÁFEGO AÉREO, FRENAGEM DE VEÍCULOS AUTOMOTORES, USINAS NUCLEARES E DISPOSITIVOS MÉDICOS.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03">
                <a:tc>
                  <a:txBody>
                    <a:bodyPr anchor="t" rtlCol="false"/>
                    <a:lstStyle/>
                    <a:p>
                      <a:pPr algn="ctr">
                        <a:lnSpc>
                          <a:spcPts val="3499"/>
                        </a:lnSpc>
                        <a:defRPr/>
                      </a:pPr>
                      <a:r>
                        <a:rPr lang="en-US" sz="2499">
                          <a:solidFill>
                            <a:srgbClr val="FFFFFF"/>
                          </a:solidFill>
                          <a:latin typeface="Poppins Medium"/>
                        </a:rPr>
                        <a:t>SEGURANÇA CRÍTICA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760805" y="1259358"/>
            <a:ext cx="6960490" cy="985694"/>
          </a:xfrm>
          <a:prstGeom prst="rect">
            <a:avLst/>
          </a:prstGeom>
        </p:spPr>
        <p:txBody>
          <a:bodyPr anchor="t" rtlCol="false" tIns="0" lIns="0" bIns="0" rIns="0">
            <a:spAutoFit/>
          </a:bodyPr>
          <a:lstStyle/>
          <a:p>
            <a:pPr algn="ctr">
              <a:lnSpc>
                <a:spcPts val="7749"/>
              </a:lnSpc>
            </a:pPr>
            <a:r>
              <a:rPr lang="en-US" sz="6457">
                <a:solidFill>
                  <a:srgbClr val="FFFFFF"/>
                </a:solidFill>
                <a:latin typeface="Poppins Medium Bold"/>
              </a:rPr>
              <a:t>SOFT REAL-TIME</a:t>
            </a:r>
          </a:p>
        </p:txBody>
      </p:sp>
      <p:sp>
        <p:nvSpPr>
          <p:cNvPr name="TextBox 6" id="6"/>
          <p:cNvSpPr txBox="true"/>
          <p:nvPr/>
        </p:nvSpPr>
        <p:spPr>
          <a:xfrm rot="0">
            <a:off x="11130699" y="1302077"/>
            <a:ext cx="6744636" cy="942975"/>
          </a:xfrm>
          <a:prstGeom prst="rect">
            <a:avLst/>
          </a:prstGeom>
        </p:spPr>
        <p:txBody>
          <a:bodyPr anchor="t" rtlCol="false" tIns="0" lIns="0" bIns="0" rIns="0">
            <a:spAutoFit/>
          </a:bodyPr>
          <a:lstStyle/>
          <a:p>
            <a:pPr algn="ctr">
              <a:lnSpc>
                <a:spcPts val="7409"/>
              </a:lnSpc>
            </a:pPr>
            <a:r>
              <a:rPr lang="en-US" sz="6175">
                <a:solidFill>
                  <a:srgbClr val="FFFFFF"/>
                </a:solidFill>
                <a:latin typeface="Poppins Medium Bold"/>
              </a:rPr>
              <a:t>HARD REAL-TIME</a:t>
            </a:r>
          </a:p>
        </p:txBody>
      </p:sp>
      <p:sp>
        <p:nvSpPr>
          <p:cNvPr name="AutoShape 7" id="7"/>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6944170" y="8413902"/>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
        <p:nvSpPr>
          <p:cNvPr name="AutoShape 3" id="3"/>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graphicFrame>
        <p:nvGraphicFramePr>
          <p:cNvPr name="Table 4" id="4"/>
          <p:cNvGraphicFramePr>
            <a:graphicFrameLocks noGrp="true"/>
          </p:cNvGraphicFramePr>
          <p:nvPr/>
        </p:nvGraphicFramePr>
        <p:xfrm>
          <a:off x="489687" y="3688899"/>
          <a:ext cx="8038516" cy="6248400"/>
        </p:xfrm>
        <a:graphic>
          <a:graphicData uri="http://schemas.openxmlformats.org/drawingml/2006/table">
            <a:tbl>
              <a:tblPr/>
              <a:tblGrid>
                <a:gridCol w="8038516"/>
              </a:tblGrid>
              <a:tr h="1360848">
                <a:tc>
                  <a:txBody>
                    <a:bodyPr anchor="t" rtlCol="false"/>
                    <a:lstStyle/>
                    <a:p>
                      <a:pPr algn="ctr">
                        <a:lnSpc>
                          <a:spcPts val="3219"/>
                        </a:lnSpc>
                        <a:defRPr/>
                      </a:pPr>
                      <a:r>
                        <a:rPr lang="en-US" sz="2299">
                          <a:solidFill>
                            <a:srgbClr val="FFFFFF"/>
                          </a:solidFill>
                          <a:latin typeface="Poppins Medium"/>
                        </a:rPr>
                        <a:t>TAREFAS OCORREM EM INTERVALOS REGULARES E PREVISÍVEIS.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60848">
                <a:tc>
                  <a:txBody>
                    <a:bodyPr anchor="t" rtlCol="false"/>
                    <a:lstStyle/>
                    <a:p>
                      <a:pPr algn="ctr">
                        <a:lnSpc>
                          <a:spcPts val="3219"/>
                        </a:lnSpc>
                        <a:defRPr/>
                      </a:pPr>
                      <a:r>
                        <a:rPr lang="en-US" sz="2299">
                          <a:solidFill>
                            <a:srgbClr val="FFFFFF"/>
                          </a:solidFill>
                          <a:latin typeface="Poppins Medium"/>
                        </a:rPr>
                        <a:t>CADA TAREFA TEM UM PERÍODO FIXO ENTRE SUAS ATIVAÇÕES.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60848">
                <a:tc>
                  <a:txBody>
                    <a:bodyPr anchor="t" rtlCol="false"/>
                    <a:lstStyle/>
                    <a:p>
                      <a:pPr algn="ctr">
                        <a:lnSpc>
                          <a:spcPts val="3219"/>
                        </a:lnSpc>
                        <a:defRPr/>
                      </a:pPr>
                      <a:r>
                        <a:rPr lang="en-US" sz="2299">
                          <a:solidFill>
                            <a:srgbClr val="FFFFFF"/>
                          </a:solidFill>
                          <a:latin typeface="Poppins Medium"/>
                        </a:rPr>
                        <a:t>AS RESTRIÇÕES TEMPORAIS SÃO BEM DEFINIDAS E RÍGIDAS.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165856">
                <a:tc>
                  <a:txBody>
                    <a:bodyPr anchor="t" rtlCol="false"/>
                    <a:lstStyle/>
                    <a:p>
                      <a:pPr algn="ctr">
                        <a:lnSpc>
                          <a:spcPts val="3219"/>
                        </a:lnSpc>
                        <a:defRPr/>
                      </a:pPr>
                      <a:r>
                        <a:rPr lang="en-US" sz="2299">
                          <a:solidFill>
                            <a:srgbClr val="FFFFFF"/>
                          </a:solidFill>
                          <a:latin typeface="Poppins Medium"/>
                        </a:rPr>
                        <a:t>CONTROLE INDUSTRIAL, SISTEMAS DE COLETA DE DADOS AMBIENTAIS E SISTEMAS DE AUTOMAÇÃO, ONDE AS LEITURAS OU AÇÕES OCORREM REGULARMENTE E REPETIDAMENTE.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aphicFrame>
        <p:nvGraphicFramePr>
          <p:cNvPr name="Table 5" id="5"/>
          <p:cNvGraphicFramePr>
            <a:graphicFrameLocks noGrp="true"/>
          </p:cNvGraphicFramePr>
          <p:nvPr/>
        </p:nvGraphicFramePr>
        <p:xfrm>
          <a:off x="10310822" y="3807370"/>
          <a:ext cx="7315200" cy="4133850"/>
        </p:xfrm>
        <a:graphic>
          <a:graphicData uri="http://schemas.openxmlformats.org/drawingml/2006/table">
            <a:tbl>
              <a:tblPr/>
              <a:tblGrid>
                <a:gridCol w="7315200"/>
              </a:tblGrid>
              <a:tr h="1377950">
                <a:tc>
                  <a:txBody>
                    <a:bodyPr anchor="t" rtlCol="false"/>
                    <a:lstStyle/>
                    <a:p>
                      <a:pPr algn="ctr">
                        <a:lnSpc>
                          <a:spcPts val="3220"/>
                        </a:lnSpc>
                        <a:defRPr/>
                      </a:pPr>
                      <a:r>
                        <a:rPr lang="en-US" sz="2300">
                          <a:solidFill>
                            <a:srgbClr val="FFFFFF"/>
                          </a:solidFill>
                          <a:latin typeface="Poppins Medium"/>
                        </a:rPr>
                        <a:t>TAREFAS OU EVENTOS NÃO SEGUEM UM PADRÃO REGULAR.</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377950">
                <a:tc>
                  <a:txBody>
                    <a:bodyPr anchor="t" rtlCol="false"/>
                    <a:lstStyle/>
                    <a:p>
                      <a:pPr algn="ctr">
                        <a:lnSpc>
                          <a:spcPts val="3220"/>
                        </a:lnSpc>
                        <a:defRPr/>
                      </a:pPr>
                      <a:r>
                        <a:rPr lang="en-US" sz="2300">
                          <a:solidFill>
                            <a:srgbClr val="FFFFFF"/>
                          </a:solidFill>
                          <a:latin typeface="Poppins Medium"/>
                        </a:rPr>
                        <a:t>AS RESTRIÇÕES TEMPORAIS PODEM VARIAR, MAS AINDA SÃO CRÍTICAS.</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377950">
                <a:tc>
                  <a:txBody>
                    <a:bodyPr anchor="t" rtlCol="false"/>
                    <a:lstStyle/>
                    <a:p>
                      <a:pPr algn="ctr">
                        <a:lnSpc>
                          <a:spcPts val="3220"/>
                        </a:lnSpc>
                        <a:defRPr/>
                      </a:pPr>
                      <a:r>
                        <a:rPr lang="en-US" sz="2300">
                          <a:solidFill>
                            <a:srgbClr val="FFFFFF"/>
                          </a:solidFill>
                          <a:latin typeface="Poppins Medium"/>
                        </a:rPr>
                        <a:t>SISTEMAS DE DETECÇÃO DE FALHAS EM EQUIPAMENTOS, SISTEMAS DE SEGURANÇA.</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bl>
          </a:graphicData>
        </a:graphic>
      </p:graphicFrame>
      <p:sp>
        <p:nvSpPr>
          <p:cNvPr name="TextBox 6" id="6"/>
          <p:cNvSpPr txBox="true"/>
          <p:nvPr/>
        </p:nvSpPr>
        <p:spPr>
          <a:xfrm rot="0">
            <a:off x="1028700" y="2766162"/>
            <a:ext cx="6960490" cy="762000"/>
          </a:xfrm>
          <a:prstGeom prst="rect">
            <a:avLst/>
          </a:prstGeom>
        </p:spPr>
        <p:txBody>
          <a:bodyPr anchor="t" rtlCol="false" tIns="0" lIns="0" bIns="0" rIns="0">
            <a:spAutoFit/>
          </a:bodyPr>
          <a:lstStyle/>
          <a:p>
            <a:pPr algn="ctr">
              <a:lnSpc>
                <a:spcPts val="6000"/>
              </a:lnSpc>
            </a:pPr>
            <a:r>
              <a:rPr lang="en-US" sz="5000">
                <a:solidFill>
                  <a:srgbClr val="FFFFFF"/>
                </a:solidFill>
                <a:latin typeface="Poppins Medium Bold"/>
              </a:rPr>
              <a:t>PERIÓDICOS</a:t>
            </a:r>
          </a:p>
        </p:txBody>
      </p:sp>
      <p:sp>
        <p:nvSpPr>
          <p:cNvPr name="TextBox 7" id="7"/>
          <p:cNvSpPr txBox="true"/>
          <p:nvPr/>
        </p:nvSpPr>
        <p:spPr>
          <a:xfrm rot="0">
            <a:off x="11130699" y="2572688"/>
            <a:ext cx="6744636" cy="762000"/>
          </a:xfrm>
          <a:prstGeom prst="rect">
            <a:avLst/>
          </a:prstGeom>
        </p:spPr>
        <p:txBody>
          <a:bodyPr anchor="t" rtlCol="false" tIns="0" lIns="0" bIns="0" rIns="0">
            <a:spAutoFit/>
          </a:bodyPr>
          <a:lstStyle/>
          <a:p>
            <a:pPr algn="ctr">
              <a:lnSpc>
                <a:spcPts val="6000"/>
              </a:lnSpc>
            </a:pPr>
            <a:r>
              <a:rPr lang="en-US" sz="5000">
                <a:solidFill>
                  <a:srgbClr val="FFFFFF"/>
                </a:solidFill>
                <a:latin typeface="Poppins Medium Bold"/>
              </a:rPr>
              <a:t>NÃO-PERIÓDICOS</a:t>
            </a:r>
          </a:p>
        </p:txBody>
      </p:sp>
      <p:sp>
        <p:nvSpPr>
          <p:cNvPr name="TextBox 8" id="8"/>
          <p:cNvSpPr txBox="true"/>
          <p:nvPr/>
        </p:nvSpPr>
        <p:spPr>
          <a:xfrm rot="0">
            <a:off x="335463" y="96188"/>
            <a:ext cx="13217414" cy="1876425"/>
          </a:xfrm>
          <a:prstGeom prst="rect">
            <a:avLst/>
          </a:prstGeom>
        </p:spPr>
        <p:txBody>
          <a:bodyPr anchor="t" rtlCol="false" tIns="0" lIns="0" bIns="0" rIns="0">
            <a:spAutoFit/>
          </a:bodyPr>
          <a:lstStyle/>
          <a:p>
            <a:pPr algn="just">
              <a:lnSpc>
                <a:spcPts val="7410"/>
              </a:lnSpc>
            </a:pPr>
            <a:r>
              <a:rPr lang="en-US" sz="6175">
                <a:solidFill>
                  <a:srgbClr val="FFFFFF"/>
                </a:solidFill>
                <a:latin typeface="Poppins Medium Bold"/>
              </a:rPr>
              <a:t>CLASSIFICAÇÃO PROCESSOS DE SISTEMAS DE TEMPO REAL</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13936222" y="8467481"/>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
        <p:nvSpPr>
          <p:cNvPr name="Freeform 3" id="3"/>
          <p:cNvSpPr/>
          <p:nvPr/>
        </p:nvSpPr>
        <p:spPr>
          <a:xfrm flipH="false" flipV="false" rot="0">
            <a:off x="2331175" y="3046506"/>
            <a:ext cx="12768467" cy="5161149"/>
          </a:xfrm>
          <a:custGeom>
            <a:avLst/>
            <a:gdLst/>
            <a:ahLst/>
            <a:cxnLst/>
            <a:rect r="r" b="b" t="t" l="l"/>
            <a:pathLst>
              <a:path h="5161149" w="12768467">
                <a:moveTo>
                  <a:pt x="0" y="0"/>
                </a:moveTo>
                <a:lnTo>
                  <a:pt x="12768467" y="0"/>
                </a:lnTo>
                <a:lnTo>
                  <a:pt x="12768467" y="5161148"/>
                </a:lnTo>
                <a:lnTo>
                  <a:pt x="0" y="5161148"/>
                </a:lnTo>
                <a:lnTo>
                  <a:pt x="0" y="0"/>
                </a:lnTo>
                <a:close/>
              </a:path>
            </a:pathLst>
          </a:custGeom>
          <a:blipFill>
            <a:blip r:embed="rId3"/>
            <a:stretch>
              <a:fillRect l="0" t="0" r="0" b="0"/>
            </a:stretch>
          </a:blipFill>
        </p:spPr>
      </p:sp>
      <p:sp>
        <p:nvSpPr>
          <p:cNvPr name="TextBox 4" id="4"/>
          <p:cNvSpPr txBox="true"/>
          <p:nvPr/>
        </p:nvSpPr>
        <p:spPr>
          <a:xfrm rot="0">
            <a:off x="718808" y="100629"/>
            <a:ext cx="13217414" cy="1876425"/>
          </a:xfrm>
          <a:prstGeom prst="rect">
            <a:avLst/>
          </a:prstGeom>
        </p:spPr>
        <p:txBody>
          <a:bodyPr anchor="t" rtlCol="false" tIns="0" lIns="0" bIns="0" rIns="0">
            <a:spAutoFit/>
          </a:bodyPr>
          <a:lstStyle/>
          <a:p>
            <a:pPr algn="just">
              <a:lnSpc>
                <a:spcPts val="7410"/>
              </a:lnSpc>
            </a:pPr>
            <a:r>
              <a:rPr lang="en-US" sz="6175">
                <a:solidFill>
                  <a:srgbClr val="FFFFFF"/>
                </a:solidFill>
                <a:latin typeface="Poppins Medium Bold"/>
              </a:rPr>
              <a:t>CLASSIFICAÇÃO PROCESSOS DE SISTEMAS DE TEMPO REAL</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618120" y="-1435010"/>
            <a:ext cx="3282359" cy="3383875"/>
          </a:xfrm>
          <a:custGeom>
            <a:avLst/>
            <a:gdLst/>
            <a:ahLst/>
            <a:cxnLst/>
            <a:rect r="r" b="b" t="t" l="l"/>
            <a:pathLst>
              <a:path h="3383875" w="3282359">
                <a:moveTo>
                  <a:pt x="0" y="0"/>
                </a:moveTo>
                <a:lnTo>
                  <a:pt x="3282360" y="0"/>
                </a:lnTo>
                <a:lnTo>
                  <a:pt x="3282360" y="3383875"/>
                </a:lnTo>
                <a:lnTo>
                  <a:pt x="0" y="3383875"/>
                </a:lnTo>
                <a:lnTo>
                  <a:pt x="0" y="0"/>
                </a:lnTo>
                <a:close/>
              </a:path>
            </a:pathLst>
          </a:custGeom>
          <a:blipFill>
            <a:blip r:embed="rId2"/>
            <a:stretch>
              <a:fillRect l="0" t="0" r="0" b="0"/>
            </a:stretch>
          </a:blipFill>
        </p:spPr>
      </p:sp>
      <p:sp>
        <p:nvSpPr>
          <p:cNvPr name="Freeform 3" id="3"/>
          <p:cNvSpPr/>
          <p:nvPr/>
        </p:nvSpPr>
        <p:spPr>
          <a:xfrm flipH="false" flipV="false" rot="0">
            <a:off x="957530" y="5857126"/>
            <a:ext cx="7169895" cy="3591674"/>
          </a:xfrm>
          <a:custGeom>
            <a:avLst/>
            <a:gdLst/>
            <a:ahLst/>
            <a:cxnLst/>
            <a:rect r="r" b="b" t="t" l="l"/>
            <a:pathLst>
              <a:path h="3591674" w="7169895">
                <a:moveTo>
                  <a:pt x="0" y="0"/>
                </a:moveTo>
                <a:lnTo>
                  <a:pt x="7169895" y="0"/>
                </a:lnTo>
                <a:lnTo>
                  <a:pt x="7169895" y="3591674"/>
                </a:lnTo>
                <a:lnTo>
                  <a:pt x="0" y="3591674"/>
                </a:lnTo>
                <a:lnTo>
                  <a:pt x="0" y="0"/>
                </a:lnTo>
                <a:close/>
              </a:path>
            </a:pathLst>
          </a:custGeom>
          <a:blipFill>
            <a:blip r:embed="rId3"/>
            <a:stretch>
              <a:fillRect l="0" t="0" r="0" b="0"/>
            </a:stretch>
          </a:blipFill>
        </p:spPr>
      </p:sp>
      <p:sp>
        <p:nvSpPr>
          <p:cNvPr name="Freeform 4" id="4"/>
          <p:cNvSpPr/>
          <p:nvPr/>
        </p:nvSpPr>
        <p:spPr>
          <a:xfrm flipH="false" flipV="false" rot="0">
            <a:off x="10333606" y="2387558"/>
            <a:ext cx="7295451" cy="2992026"/>
          </a:xfrm>
          <a:custGeom>
            <a:avLst/>
            <a:gdLst/>
            <a:ahLst/>
            <a:cxnLst/>
            <a:rect r="r" b="b" t="t" l="l"/>
            <a:pathLst>
              <a:path h="2992026" w="7295451">
                <a:moveTo>
                  <a:pt x="0" y="0"/>
                </a:moveTo>
                <a:lnTo>
                  <a:pt x="7295451" y="0"/>
                </a:lnTo>
                <a:lnTo>
                  <a:pt x="7295451" y="2992026"/>
                </a:lnTo>
                <a:lnTo>
                  <a:pt x="0" y="2992026"/>
                </a:lnTo>
                <a:lnTo>
                  <a:pt x="0" y="0"/>
                </a:lnTo>
                <a:close/>
              </a:path>
            </a:pathLst>
          </a:custGeom>
          <a:blipFill>
            <a:blip r:embed="rId4"/>
            <a:stretch>
              <a:fillRect l="0" t="0" r="0" b="0"/>
            </a:stretch>
          </a:blipFill>
        </p:spPr>
      </p:sp>
      <p:sp>
        <p:nvSpPr>
          <p:cNvPr name="Freeform 5" id="5"/>
          <p:cNvSpPr/>
          <p:nvPr/>
        </p:nvSpPr>
        <p:spPr>
          <a:xfrm flipH="false" flipV="false" rot="0">
            <a:off x="9274701" y="6713381"/>
            <a:ext cx="8354356" cy="2544919"/>
          </a:xfrm>
          <a:custGeom>
            <a:avLst/>
            <a:gdLst/>
            <a:ahLst/>
            <a:cxnLst/>
            <a:rect r="r" b="b" t="t" l="l"/>
            <a:pathLst>
              <a:path h="2544919" w="8354356">
                <a:moveTo>
                  <a:pt x="0" y="0"/>
                </a:moveTo>
                <a:lnTo>
                  <a:pt x="8354356" y="0"/>
                </a:lnTo>
                <a:lnTo>
                  <a:pt x="8354356" y="2544919"/>
                </a:lnTo>
                <a:lnTo>
                  <a:pt x="0" y="2544919"/>
                </a:lnTo>
                <a:lnTo>
                  <a:pt x="0" y="0"/>
                </a:lnTo>
                <a:close/>
              </a:path>
            </a:pathLst>
          </a:custGeom>
          <a:blipFill>
            <a:blip r:embed="rId5"/>
            <a:stretch>
              <a:fillRect l="0" t="0" r="0" b="0"/>
            </a:stretch>
          </a:blipFill>
        </p:spPr>
      </p:sp>
      <p:grpSp>
        <p:nvGrpSpPr>
          <p:cNvPr name="Group 6" id="6"/>
          <p:cNvGrpSpPr/>
          <p:nvPr/>
        </p:nvGrpSpPr>
        <p:grpSpPr>
          <a:xfrm rot="0">
            <a:off x="545797" y="0"/>
            <a:ext cx="13882272" cy="3115891"/>
            <a:chOff x="0" y="0"/>
            <a:chExt cx="18509696" cy="4154521"/>
          </a:xfrm>
        </p:grpSpPr>
        <p:sp>
          <p:nvSpPr>
            <p:cNvPr name="TextBox 7" id="7"/>
            <p:cNvSpPr txBox="true"/>
            <p:nvPr/>
          </p:nvSpPr>
          <p:spPr>
            <a:xfrm rot="0">
              <a:off x="0" y="3468721"/>
              <a:ext cx="18509696" cy="685800"/>
            </a:xfrm>
            <a:prstGeom prst="rect">
              <a:avLst/>
            </a:prstGeom>
          </p:spPr>
          <p:txBody>
            <a:bodyPr anchor="t" rtlCol="false" tIns="0" lIns="0" bIns="0" rIns="0">
              <a:spAutoFit/>
            </a:bodyPr>
            <a:lstStyle/>
            <a:p>
              <a:pPr algn="r">
                <a:lnSpc>
                  <a:spcPts val="4099"/>
                </a:lnSpc>
              </a:pPr>
            </a:p>
          </p:txBody>
        </p:sp>
        <p:sp>
          <p:nvSpPr>
            <p:cNvPr name="TextBox 8" id="8"/>
            <p:cNvSpPr txBox="true"/>
            <p:nvPr/>
          </p:nvSpPr>
          <p:spPr>
            <a:xfrm rot="0">
              <a:off x="0" y="9525"/>
              <a:ext cx="18509696" cy="2657475"/>
            </a:xfrm>
            <a:prstGeom prst="rect">
              <a:avLst/>
            </a:prstGeom>
          </p:spPr>
          <p:txBody>
            <a:bodyPr anchor="t" rtlCol="false" tIns="0" lIns="0" bIns="0" rIns="0">
              <a:spAutoFit/>
            </a:bodyPr>
            <a:lstStyle/>
            <a:p>
              <a:pPr>
                <a:lnSpc>
                  <a:spcPts val="7886"/>
                </a:lnSpc>
              </a:pPr>
              <a:r>
                <a:rPr lang="en-US" sz="6572">
                  <a:solidFill>
                    <a:srgbClr val="FFFFFF"/>
                  </a:solidFill>
                  <a:latin typeface="Poppins Medium Bold"/>
                </a:rPr>
                <a:t>ESCALONAMENTO EM SISTEMAS DE TEMPO REAL</a:t>
              </a:r>
            </a:p>
          </p:txBody>
        </p:sp>
      </p:grpSp>
      <p:sp>
        <p:nvSpPr>
          <p:cNvPr name="TextBox 9" id="9"/>
          <p:cNvSpPr txBox="true"/>
          <p:nvPr/>
        </p:nvSpPr>
        <p:spPr>
          <a:xfrm rot="0">
            <a:off x="545797" y="2448048"/>
            <a:ext cx="8373648" cy="2219325"/>
          </a:xfrm>
          <a:prstGeom prst="rect">
            <a:avLst/>
          </a:prstGeom>
        </p:spPr>
        <p:txBody>
          <a:bodyPr anchor="t" rtlCol="false" tIns="0" lIns="0" bIns="0" rIns="0">
            <a:spAutoFit/>
          </a:bodyPr>
          <a:lstStyle/>
          <a:p>
            <a:pPr algn="just">
              <a:lnSpc>
                <a:spcPts val="2975"/>
              </a:lnSpc>
              <a:spcBef>
                <a:spcPct val="0"/>
              </a:spcBef>
            </a:pPr>
            <a:r>
              <a:rPr lang="en-US" sz="2479">
                <a:solidFill>
                  <a:srgbClr val="FFFFFF"/>
                </a:solidFill>
                <a:latin typeface="Poppins Medium Bold"/>
              </a:rPr>
              <a:t>TÉCNICA DE ATRIBUIR PRIORIDADES E DETERMINAR A ORDEM DE EXECUÇÃO DAS TAREFAS OU PROCESSOS EM UM SISTEMA QUE OPERA SOB RESTRIÇÕES DE TEMPO. GARANTE QUE AS TAREFAS SEJAM EXECUTADAS DENTRO DE PRAZOS ESPECÍFICOS E DE ACORDO COM SUAS PRIORIDADES.</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023782" y="-102643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814384" y="2628928"/>
          <a:ext cx="10875774" cy="6210300"/>
        </p:xfrm>
        <a:graphic>
          <a:graphicData uri="http://schemas.openxmlformats.org/drawingml/2006/table">
            <a:tbl>
              <a:tblPr/>
              <a:tblGrid>
                <a:gridCol w="10875774"/>
              </a:tblGrid>
              <a:tr h="928196">
                <a:tc>
                  <a:txBody>
                    <a:bodyPr anchor="t" rtlCol="false"/>
                    <a:lstStyle/>
                    <a:p>
                      <a:pPr algn="ctr">
                        <a:lnSpc>
                          <a:spcPts val="3080"/>
                        </a:lnSpc>
                        <a:defRPr/>
                      </a:pPr>
                      <a:r>
                        <a:rPr lang="en-US" sz="2200">
                          <a:solidFill>
                            <a:srgbClr val="FFFFFF"/>
                          </a:solidFill>
                          <a:latin typeface="Poppins Medium Bold"/>
                        </a:rPr>
                        <a:t>PRIORIDADE:</a:t>
                      </a:r>
                      <a:r>
                        <a:rPr lang="en-US" sz="2200">
                          <a:solidFill>
                            <a:srgbClr val="FFFFFF"/>
                          </a:solidFill>
                          <a:latin typeface="Poppins Medium"/>
                        </a:rPr>
                        <a:t> DETERMINA SUA ORDEM DE EXECUÇÃO;</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320526">
                <a:tc>
                  <a:txBody>
                    <a:bodyPr anchor="t" rtlCol="false"/>
                    <a:lstStyle/>
                    <a:p>
                      <a:pPr algn="ctr">
                        <a:lnSpc>
                          <a:spcPts val="3080"/>
                        </a:lnSpc>
                        <a:defRPr/>
                      </a:pPr>
                      <a:r>
                        <a:rPr lang="en-US" sz="2200">
                          <a:solidFill>
                            <a:srgbClr val="FFFFFF"/>
                          </a:solidFill>
                          <a:latin typeface="Poppins Medium Bold"/>
                        </a:rPr>
                        <a:t>TESTE DE ESCALONABILIDADE:</a:t>
                      </a:r>
                      <a:r>
                        <a:rPr lang="en-US" sz="2200">
                          <a:solidFill>
                            <a:srgbClr val="FFFFFF"/>
                          </a:solidFill>
                          <a:latin typeface="Poppins Medium"/>
                        </a:rPr>
                        <a:t> VERIFICA SE OS PROCESSOS SÃO ESCALONÁVEIS, SENDO  POSSÍVEL ATENDER A TODOS OS PRAZOS;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320526">
                <a:tc>
                  <a:txBody>
                    <a:bodyPr anchor="t" rtlCol="false"/>
                    <a:lstStyle/>
                    <a:p>
                      <a:pPr algn="ctr">
                        <a:lnSpc>
                          <a:spcPts val="3080"/>
                        </a:lnSpc>
                        <a:defRPr/>
                      </a:pPr>
                      <a:r>
                        <a:rPr lang="en-US" sz="2200">
                          <a:solidFill>
                            <a:srgbClr val="FFFFFF"/>
                          </a:solidFill>
                          <a:latin typeface="Poppins Medium Bold"/>
                        </a:rPr>
                        <a:t>TEMPO DE COMPUTAÇÃO (CI)</a:t>
                      </a:r>
                      <a:r>
                        <a:rPr lang="en-US" sz="2200">
                          <a:solidFill>
                            <a:srgbClr val="FFFFFF"/>
                          </a:solidFill>
                          <a:latin typeface="Poppins Medium"/>
                        </a:rPr>
                        <a:t>: É O TEMPO NECESSÁRIO PARA QUE UMA TAREFA OU PROCESSO SEJA EXECUTADO COMPLETAMENTE;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320526">
                <a:tc>
                  <a:txBody>
                    <a:bodyPr anchor="t" rtlCol="false"/>
                    <a:lstStyle/>
                    <a:p>
                      <a:pPr algn="ctr">
                        <a:lnSpc>
                          <a:spcPts val="3080"/>
                        </a:lnSpc>
                        <a:defRPr/>
                      </a:pPr>
                      <a:r>
                        <a:rPr lang="en-US" sz="2200">
                          <a:solidFill>
                            <a:srgbClr val="FFFFFF"/>
                          </a:solidFill>
                          <a:latin typeface="Poppins Medium Bold"/>
                        </a:rPr>
                        <a:t>TEMPO DE INÍCIO (ST): </a:t>
                      </a:r>
                      <a:r>
                        <a:rPr lang="en-US" sz="2200">
                          <a:solidFill>
                            <a:srgbClr val="FFFFFF"/>
                          </a:solidFill>
                          <a:latin typeface="Poppins Medium"/>
                        </a:rPr>
                        <a:t>REFERE-SE AO MOMENTO EXATO EM QUE UM PROCESSO COMEÇA A SER EXECUTADO APÓS A SUA ATIVAÇÃO;</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320526">
                <a:tc>
                  <a:txBody>
                    <a:bodyPr anchor="t" rtlCol="false"/>
                    <a:lstStyle/>
                    <a:p>
                      <a:pPr algn="ctr">
                        <a:lnSpc>
                          <a:spcPts val="3080"/>
                        </a:lnSpc>
                        <a:defRPr/>
                      </a:pPr>
                      <a:r>
                        <a:rPr lang="en-US" sz="2200">
                          <a:solidFill>
                            <a:srgbClr val="FFFFFF"/>
                          </a:solidFill>
                          <a:latin typeface="Poppins Medium Bold"/>
                        </a:rPr>
                        <a:t>PERÍODO (PI):</a:t>
                      </a:r>
                      <a:r>
                        <a:rPr lang="en-US" sz="2200">
                          <a:solidFill>
                            <a:srgbClr val="FFFFFF"/>
                          </a:solidFill>
                          <a:latin typeface="Poppins Medium"/>
                        </a:rPr>
                        <a:t> É O INTERVALO DE TEMPO ENTRE AS ATIVAÇÕES CONSECUTIVAS DE UM PROCESSO PERIÓDICO.</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Freeform 4" id="4"/>
          <p:cNvSpPr/>
          <p:nvPr/>
        </p:nvSpPr>
        <p:spPr>
          <a:xfrm flipH="false" flipV="false" rot="0">
            <a:off x="12645078" y="3043169"/>
            <a:ext cx="4614222" cy="6733817"/>
          </a:xfrm>
          <a:custGeom>
            <a:avLst/>
            <a:gdLst/>
            <a:ahLst/>
            <a:cxnLst/>
            <a:rect r="r" b="b" t="t" l="l"/>
            <a:pathLst>
              <a:path h="6733817" w="4614222">
                <a:moveTo>
                  <a:pt x="0" y="0"/>
                </a:moveTo>
                <a:lnTo>
                  <a:pt x="4614222" y="0"/>
                </a:lnTo>
                <a:lnTo>
                  <a:pt x="4614222" y="6733817"/>
                </a:lnTo>
                <a:lnTo>
                  <a:pt x="0" y="6733817"/>
                </a:lnTo>
                <a:lnTo>
                  <a:pt x="0" y="0"/>
                </a:lnTo>
                <a:close/>
              </a:path>
            </a:pathLst>
          </a:custGeom>
          <a:blipFill>
            <a:blip r:embed="rId3"/>
            <a:stretch>
              <a:fillRect l="-90772" t="-6151" r="-80411" b="0"/>
            </a:stretch>
          </a:blipFill>
        </p:spPr>
      </p:sp>
      <p:grpSp>
        <p:nvGrpSpPr>
          <p:cNvPr name="Group 5" id="5"/>
          <p:cNvGrpSpPr/>
          <p:nvPr/>
        </p:nvGrpSpPr>
        <p:grpSpPr>
          <a:xfrm rot="0">
            <a:off x="1028700" y="160737"/>
            <a:ext cx="13882272" cy="2468191"/>
            <a:chOff x="0" y="0"/>
            <a:chExt cx="18509696" cy="3290921"/>
          </a:xfrm>
        </p:grpSpPr>
        <p:sp>
          <p:nvSpPr>
            <p:cNvPr name="TextBox 6" id="6"/>
            <p:cNvSpPr txBox="true"/>
            <p:nvPr/>
          </p:nvSpPr>
          <p:spPr>
            <a:xfrm rot="0">
              <a:off x="0" y="2605121"/>
              <a:ext cx="18509696" cy="685800"/>
            </a:xfrm>
            <a:prstGeom prst="rect">
              <a:avLst/>
            </a:prstGeom>
          </p:spPr>
          <p:txBody>
            <a:bodyPr anchor="t" rtlCol="false" tIns="0" lIns="0" bIns="0" rIns="0">
              <a:spAutoFit/>
            </a:bodyPr>
            <a:lstStyle/>
            <a:p>
              <a:pPr algn="r">
                <a:lnSpc>
                  <a:spcPts val="4099"/>
                </a:lnSpc>
              </a:pPr>
            </a:p>
          </p:txBody>
        </p:sp>
        <p:sp>
          <p:nvSpPr>
            <p:cNvPr name="TextBox 7" id="7"/>
            <p:cNvSpPr txBox="true"/>
            <p:nvPr/>
          </p:nvSpPr>
          <p:spPr>
            <a:xfrm rot="0">
              <a:off x="0" y="0"/>
              <a:ext cx="18509696" cy="1803400"/>
            </a:xfrm>
            <a:prstGeom prst="rect">
              <a:avLst/>
            </a:prstGeom>
          </p:spPr>
          <p:txBody>
            <a:bodyPr anchor="t" rtlCol="false" tIns="0" lIns="0" bIns="0" rIns="0">
              <a:spAutoFit/>
            </a:bodyPr>
            <a:lstStyle/>
            <a:p>
              <a:pPr>
                <a:lnSpc>
                  <a:spcPts val="5366"/>
                </a:lnSpc>
              </a:pPr>
              <a:r>
                <a:rPr lang="en-US" sz="4472">
                  <a:solidFill>
                    <a:srgbClr val="FFFFFF"/>
                  </a:solidFill>
                  <a:latin typeface="Poppins Medium Bold"/>
                </a:rPr>
                <a:t>CONCEITOS DE ESCALONAMENTO EM SISTEMAS DE TEMPO REAL</a:t>
              </a:r>
            </a:p>
          </p:txBody>
        </p:sp>
      </p:gr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1280198" y="8279954"/>
            <a:ext cx="4024687" cy="4528480"/>
          </a:xfrm>
          <a:custGeom>
            <a:avLst/>
            <a:gdLst/>
            <a:ahLst/>
            <a:cxnLst/>
            <a:rect r="r" b="b" t="t" l="l"/>
            <a:pathLst>
              <a:path h="4528480" w="4024687">
                <a:moveTo>
                  <a:pt x="4024687" y="0"/>
                </a:moveTo>
                <a:lnTo>
                  <a:pt x="0" y="0"/>
                </a:lnTo>
                <a:lnTo>
                  <a:pt x="0" y="4528481"/>
                </a:lnTo>
                <a:lnTo>
                  <a:pt x="4024687" y="4528481"/>
                </a:lnTo>
                <a:lnTo>
                  <a:pt x="4024687" y="0"/>
                </a:lnTo>
                <a:close/>
              </a:path>
            </a:pathLst>
          </a:custGeom>
          <a:blipFill>
            <a:blip r:embed="rId2"/>
            <a:stretch>
              <a:fillRect l="0" t="0" r="0" b="0"/>
            </a:stretch>
          </a:blipFill>
        </p:spPr>
      </p:sp>
      <p:sp>
        <p:nvSpPr>
          <p:cNvPr name="Freeform 3" id="3"/>
          <p:cNvSpPr/>
          <p:nvPr/>
        </p:nvSpPr>
        <p:spPr>
          <a:xfrm flipH="false" flipV="false" rot="0">
            <a:off x="10274961" y="4566805"/>
            <a:ext cx="7440529" cy="4958415"/>
          </a:xfrm>
          <a:custGeom>
            <a:avLst/>
            <a:gdLst/>
            <a:ahLst/>
            <a:cxnLst/>
            <a:rect r="r" b="b" t="t" l="l"/>
            <a:pathLst>
              <a:path h="4958415" w="7440529">
                <a:moveTo>
                  <a:pt x="0" y="0"/>
                </a:moveTo>
                <a:lnTo>
                  <a:pt x="7440529" y="0"/>
                </a:lnTo>
                <a:lnTo>
                  <a:pt x="7440529" y="4958415"/>
                </a:lnTo>
                <a:lnTo>
                  <a:pt x="0" y="4958415"/>
                </a:lnTo>
                <a:lnTo>
                  <a:pt x="0" y="0"/>
                </a:lnTo>
                <a:close/>
              </a:path>
            </a:pathLst>
          </a:custGeom>
          <a:blipFill>
            <a:blip r:embed="rId3"/>
            <a:stretch>
              <a:fillRect l="0" t="0" r="0" b="0"/>
            </a:stretch>
          </a:blipFill>
        </p:spPr>
      </p:sp>
      <p:sp>
        <p:nvSpPr>
          <p:cNvPr name="TextBox 4" id="4"/>
          <p:cNvSpPr txBox="true"/>
          <p:nvPr/>
        </p:nvSpPr>
        <p:spPr>
          <a:xfrm rot="0">
            <a:off x="1028700" y="658400"/>
            <a:ext cx="11473524" cy="6934200"/>
          </a:xfrm>
          <a:prstGeom prst="rect">
            <a:avLst/>
          </a:prstGeom>
        </p:spPr>
        <p:txBody>
          <a:bodyPr anchor="t" rtlCol="false" tIns="0" lIns="0" bIns="0" rIns="0">
            <a:spAutoFit/>
          </a:bodyPr>
          <a:lstStyle/>
          <a:p>
            <a:pPr algn="just">
              <a:lnSpc>
                <a:spcPts val="4200"/>
              </a:lnSpc>
              <a:spcBef>
                <a:spcPct val="0"/>
              </a:spcBef>
            </a:pPr>
            <a:r>
              <a:rPr lang="en-US" sz="3500">
                <a:solidFill>
                  <a:srgbClr val="FFFFFF"/>
                </a:solidFill>
                <a:latin typeface="Poppins Medium Bold"/>
              </a:rPr>
              <a:t>ESCALONAMENTO ONLINE:</a:t>
            </a:r>
          </a:p>
          <a:p>
            <a:pPr algn="just">
              <a:lnSpc>
                <a:spcPts val="4200"/>
              </a:lnSpc>
              <a:spcBef>
                <a:spcPct val="0"/>
              </a:spcBef>
            </a:pPr>
            <a:r>
              <a:rPr lang="en-US" sz="3500">
                <a:solidFill>
                  <a:srgbClr val="FFFFFF"/>
                </a:solidFill>
                <a:latin typeface="Poppins Medium Bold"/>
              </a:rPr>
              <a:t>• Decisões em Tempo Real;</a:t>
            </a:r>
          </a:p>
          <a:p>
            <a:pPr algn="just">
              <a:lnSpc>
                <a:spcPts val="4200"/>
              </a:lnSpc>
              <a:spcBef>
                <a:spcPct val="0"/>
              </a:spcBef>
            </a:pPr>
            <a:r>
              <a:rPr lang="en-US" sz="3500">
                <a:solidFill>
                  <a:srgbClr val="FFFFFF"/>
                </a:solidFill>
                <a:latin typeface="Poppins Medium Bold"/>
              </a:rPr>
              <a:t>• Dinâmico;</a:t>
            </a:r>
          </a:p>
          <a:p>
            <a:pPr algn="just">
              <a:lnSpc>
                <a:spcPts val="4200"/>
              </a:lnSpc>
              <a:spcBef>
                <a:spcPct val="0"/>
              </a:spcBef>
            </a:pPr>
            <a:r>
              <a:rPr lang="en-US" sz="3500">
                <a:solidFill>
                  <a:srgbClr val="FFFFFF"/>
                </a:solidFill>
                <a:latin typeface="Poppins Medium Bold"/>
              </a:rPr>
              <a:t>• Maior Complexidade;</a:t>
            </a:r>
          </a:p>
          <a:p>
            <a:pPr algn="just">
              <a:lnSpc>
                <a:spcPts val="4200"/>
              </a:lnSpc>
              <a:spcBef>
                <a:spcPct val="0"/>
              </a:spcBef>
            </a:pPr>
            <a:r>
              <a:rPr lang="en-US" sz="3500">
                <a:solidFill>
                  <a:srgbClr val="FFFFFF"/>
                </a:solidFill>
                <a:latin typeface="Poppins Medium Bold"/>
              </a:rPr>
              <a:t>• Adequado para Sistemas Altamente Dinâmicos.</a:t>
            </a:r>
          </a:p>
          <a:p>
            <a:pPr algn="just">
              <a:lnSpc>
                <a:spcPts val="4200"/>
              </a:lnSpc>
              <a:spcBef>
                <a:spcPct val="0"/>
              </a:spcBef>
            </a:pPr>
          </a:p>
          <a:p>
            <a:pPr algn="just">
              <a:lnSpc>
                <a:spcPts val="4200"/>
              </a:lnSpc>
              <a:spcBef>
                <a:spcPct val="0"/>
              </a:spcBef>
            </a:pPr>
          </a:p>
          <a:p>
            <a:pPr algn="just">
              <a:lnSpc>
                <a:spcPts val="4200"/>
              </a:lnSpc>
              <a:spcBef>
                <a:spcPct val="0"/>
              </a:spcBef>
            </a:pPr>
          </a:p>
          <a:p>
            <a:pPr algn="just">
              <a:lnSpc>
                <a:spcPts val="4200"/>
              </a:lnSpc>
              <a:spcBef>
                <a:spcPct val="0"/>
              </a:spcBef>
            </a:pPr>
            <a:r>
              <a:rPr lang="en-US" sz="3500">
                <a:solidFill>
                  <a:srgbClr val="FFFFFF"/>
                </a:solidFill>
                <a:latin typeface="Poppins Medium Bold"/>
              </a:rPr>
              <a:t>ESCALONAMENTO OFFLINE:</a:t>
            </a:r>
          </a:p>
          <a:p>
            <a:pPr algn="just">
              <a:lnSpc>
                <a:spcPts val="4200"/>
              </a:lnSpc>
              <a:spcBef>
                <a:spcPct val="0"/>
              </a:spcBef>
            </a:pPr>
            <a:r>
              <a:rPr lang="en-US" sz="3500">
                <a:solidFill>
                  <a:srgbClr val="FFFFFF"/>
                </a:solidFill>
                <a:latin typeface="Poppins Medium Bold"/>
              </a:rPr>
              <a:t>• Decisões Antecipadas;</a:t>
            </a:r>
          </a:p>
          <a:p>
            <a:pPr algn="just">
              <a:lnSpc>
                <a:spcPts val="4200"/>
              </a:lnSpc>
              <a:spcBef>
                <a:spcPct val="0"/>
              </a:spcBef>
            </a:pPr>
            <a:r>
              <a:rPr lang="en-US" sz="3500">
                <a:solidFill>
                  <a:srgbClr val="FFFFFF"/>
                </a:solidFill>
                <a:latin typeface="Poppins Medium Bold"/>
              </a:rPr>
              <a:t>• Estático;</a:t>
            </a:r>
          </a:p>
          <a:p>
            <a:pPr algn="just">
              <a:lnSpc>
                <a:spcPts val="4200"/>
              </a:lnSpc>
              <a:spcBef>
                <a:spcPct val="0"/>
              </a:spcBef>
            </a:pPr>
            <a:r>
              <a:rPr lang="en-US" sz="3500">
                <a:solidFill>
                  <a:srgbClr val="FFFFFF"/>
                </a:solidFill>
                <a:latin typeface="Poppins Medium Bold"/>
              </a:rPr>
              <a:t>• Menor Complexidade;</a:t>
            </a:r>
          </a:p>
          <a:p>
            <a:pPr algn="just">
              <a:lnSpc>
                <a:spcPts val="4200"/>
              </a:lnSpc>
              <a:spcBef>
                <a:spcPct val="0"/>
              </a:spcBef>
            </a:pPr>
            <a:r>
              <a:rPr lang="en-US" sz="3500">
                <a:solidFill>
                  <a:srgbClr val="FFFFFF"/>
                </a:solidFill>
                <a:latin typeface="Poppins Medium Bold"/>
              </a:rPr>
              <a:t>• Adequado para Sistemas Estáveis.</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12480" y="7887726"/>
            <a:ext cx="3282359" cy="3383875"/>
          </a:xfrm>
          <a:custGeom>
            <a:avLst/>
            <a:gdLst/>
            <a:ahLst/>
            <a:cxnLst/>
            <a:rect r="r" b="b" t="t" l="l"/>
            <a:pathLst>
              <a:path h="3383875" w="3282359">
                <a:moveTo>
                  <a:pt x="0" y="0"/>
                </a:moveTo>
                <a:lnTo>
                  <a:pt x="3282360" y="0"/>
                </a:lnTo>
                <a:lnTo>
                  <a:pt x="3282360" y="3383875"/>
                </a:lnTo>
                <a:lnTo>
                  <a:pt x="0" y="3383875"/>
                </a:lnTo>
                <a:lnTo>
                  <a:pt x="0" y="0"/>
                </a:lnTo>
                <a:close/>
              </a:path>
            </a:pathLst>
          </a:custGeom>
          <a:blipFill>
            <a:blip r:embed="rId2"/>
            <a:stretch>
              <a:fillRect l="0" t="0" r="0" b="0"/>
            </a:stretch>
          </a:blipFill>
        </p:spPr>
      </p:sp>
      <p:grpSp>
        <p:nvGrpSpPr>
          <p:cNvPr name="Group 3" id="3"/>
          <p:cNvGrpSpPr/>
          <p:nvPr/>
        </p:nvGrpSpPr>
        <p:grpSpPr>
          <a:xfrm rot="0">
            <a:off x="2202864" y="776895"/>
            <a:ext cx="13882272" cy="2925391"/>
            <a:chOff x="0" y="0"/>
            <a:chExt cx="18509696" cy="3900521"/>
          </a:xfrm>
        </p:grpSpPr>
        <p:sp>
          <p:nvSpPr>
            <p:cNvPr name="TextBox 4" id="4"/>
            <p:cNvSpPr txBox="true"/>
            <p:nvPr/>
          </p:nvSpPr>
          <p:spPr>
            <a:xfrm rot="0">
              <a:off x="0" y="3214721"/>
              <a:ext cx="18509696" cy="685800"/>
            </a:xfrm>
            <a:prstGeom prst="rect">
              <a:avLst/>
            </a:prstGeom>
          </p:spPr>
          <p:txBody>
            <a:bodyPr anchor="t" rtlCol="false" tIns="0" lIns="0" bIns="0" rIns="0">
              <a:spAutoFit/>
            </a:bodyPr>
            <a:lstStyle/>
            <a:p>
              <a:pPr algn="r">
                <a:lnSpc>
                  <a:spcPts val="4099"/>
                </a:lnSpc>
              </a:pPr>
            </a:p>
          </p:txBody>
        </p:sp>
        <p:sp>
          <p:nvSpPr>
            <p:cNvPr name="TextBox 5" id="5"/>
            <p:cNvSpPr txBox="true"/>
            <p:nvPr/>
          </p:nvSpPr>
          <p:spPr>
            <a:xfrm rot="0">
              <a:off x="0" y="0"/>
              <a:ext cx="18509696" cy="2413000"/>
            </a:xfrm>
            <a:prstGeom prst="rect">
              <a:avLst/>
            </a:prstGeom>
          </p:spPr>
          <p:txBody>
            <a:bodyPr anchor="t" rtlCol="false" tIns="0" lIns="0" bIns="0" rIns="0">
              <a:spAutoFit/>
            </a:bodyPr>
            <a:lstStyle/>
            <a:p>
              <a:pPr algn="ctr">
                <a:lnSpc>
                  <a:spcPts val="7166"/>
                </a:lnSpc>
              </a:pPr>
              <a:r>
                <a:rPr lang="en-US" sz="5972">
                  <a:solidFill>
                    <a:srgbClr val="FFFFFF"/>
                  </a:solidFill>
                  <a:latin typeface="Poppins Medium Bold"/>
                </a:rPr>
                <a:t>ALGORITMOS DE ESCALONAMENTO EM SISTEMAS DE TEMPO REAL</a:t>
              </a:r>
            </a:p>
          </p:txBody>
        </p:sp>
      </p:grpSp>
      <p:sp>
        <p:nvSpPr>
          <p:cNvPr name="TextBox 6" id="6"/>
          <p:cNvSpPr txBox="true"/>
          <p:nvPr/>
        </p:nvSpPr>
        <p:spPr>
          <a:xfrm rot="0">
            <a:off x="3279844" y="4821780"/>
            <a:ext cx="11246101" cy="2695575"/>
          </a:xfrm>
          <a:prstGeom prst="rect">
            <a:avLst/>
          </a:prstGeom>
        </p:spPr>
        <p:txBody>
          <a:bodyPr anchor="t" rtlCol="false" tIns="0" lIns="0" bIns="0" rIns="0">
            <a:spAutoFit/>
          </a:bodyPr>
          <a:lstStyle/>
          <a:p>
            <a:pPr algn="just">
              <a:lnSpc>
                <a:spcPts val="4151"/>
              </a:lnSpc>
            </a:pPr>
            <a:r>
              <a:rPr lang="en-US" sz="3459">
                <a:solidFill>
                  <a:srgbClr val="FFFFFF"/>
                </a:solidFill>
                <a:latin typeface="Poppins Medium Bold"/>
              </a:rPr>
              <a:t>SÃO MÉTODOS DE RESOLUÇÃO DE ESCALONAMENTO. CLASSIFICADOS COM BASE EM SUA CAPACIDADE DE ATENDER A RESTRIÇÕES DE TEMPO E PRIORIDADES.  </a:t>
            </a:r>
          </a:p>
          <a:p>
            <a:pPr algn="just">
              <a:lnSpc>
                <a:spcPts val="4751"/>
              </a:lnSpc>
            </a:pP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023782" y="-102643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Freeform 3" id="3"/>
          <p:cNvSpPr/>
          <p:nvPr/>
        </p:nvSpPr>
        <p:spPr>
          <a:xfrm flipH="false" flipV="false" rot="0">
            <a:off x="11146701" y="4393270"/>
            <a:ext cx="6562736" cy="3817192"/>
          </a:xfrm>
          <a:custGeom>
            <a:avLst/>
            <a:gdLst/>
            <a:ahLst/>
            <a:cxnLst/>
            <a:rect r="r" b="b" t="t" l="l"/>
            <a:pathLst>
              <a:path h="3817192" w="6562736">
                <a:moveTo>
                  <a:pt x="0" y="0"/>
                </a:moveTo>
                <a:lnTo>
                  <a:pt x="6562735" y="0"/>
                </a:lnTo>
                <a:lnTo>
                  <a:pt x="6562735" y="3817191"/>
                </a:lnTo>
                <a:lnTo>
                  <a:pt x="0" y="3817191"/>
                </a:lnTo>
                <a:lnTo>
                  <a:pt x="0" y="0"/>
                </a:lnTo>
                <a:close/>
              </a:path>
            </a:pathLst>
          </a:custGeom>
          <a:blipFill>
            <a:blip r:embed="rId3"/>
            <a:stretch>
              <a:fillRect l="0" t="0" r="0" b="0"/>
            </a:stretch>
          </a:blipFill>
        </p:spPr>
      </p:sp>
      <p:grpSp>
        <p:nvGrpSpPr>
          <p:cNvPr name="Group 4" id="4"/>
          <p:cNvGrpSpPr/>
          <p:nvPr/>
        </p:nvGrpSpPr>
        <p:grpSpPr>
          <a:xfrm rot="0">
            <a:off x="545797" y="0"/>
            <a:ext cx="13882272" cy="2734891"/>
            <a:chOff x="0" y="0"/>
            <a:chExt cx="18509696" cy="3646521"/>
          </a:xfrm>
        </p:grpSpPr>
        <p:sp>
          <p:nvSpPr>
            <p:cNvPr name="TextBox 5" id="5"/>
            <p:cNvSpPr txBox="true"/>
            <p:nvPr/>
          </p:nvSpPr>
          <p:spPr>
            <a:xfrm rot="0">
              <a:off x="0" y="2960721"/>
              <a:ext cx="18509696" cy="685800"/>
            </a:xfrm>
            <a:prstGeom prst="rect">
              <a:avLst/>
            </a:prstGeom>
          </p:spPr>
          <p:txBody>
            <a:bodyPr anchor="t" rtlCol="false" tIns="0" lIns="0" bIns="0" rIns="0">
              <a:spAutoFit/>
            </a:bodyPr>
            <a:lstStyle/>
            <a:p>
              <a:pPr algn="r">
                <a:lnSpc>
                  <a:spcPts val="4099"/>
                </a:lnSpc>
              </a:pPr>
            </a:p>
          </p:txBody>
        </p:sp>
        <p:sp>
          <p:nvSpPr>
            <p:cNvPr name="TextBox 6" id="6"/>
            <p:cNvSpPr txBox="true"/>
            <p:nvPr/>
          </p:nvSpPr>
          <p:spPr>
            <a:xfrm rot="0">
              <a:off x="0" y="0"/>
              <a:ext cx="18509696" cy="2159000"/>
            </a:xfrm>
            <a:prstGeom prst="rect">
              <a:avLst/>
            </a:prstGeom>
          </p:spPr>
          <p:txBody>
            <a:bodyPr anchor="t" rtlCol="false" tIns="0" lIns="0" bIns="0" rIns="0">
              <a:spAutoFit/>
            </a:bodyPr>
            <a:lstStyle/>
            <a:p>
              <a:pPr>
                <a:lnSpc>
                  <a:spcPts val="6446"/>
                </a:lnSpc>
              </a:pPr>
              <a:r>
                <a:rPr lang="en-US" sz="5372">
                  <a:solidFill>
                    <a:srgbClr val="FFFFFF"/>
                  </a:solidFill>
                  <a:latin typeface="Poppins Medium Bold"/>
                </a:rPr>
                <a:t>ALGORITMOS DE ESCALONAMENTO EM SISTEMAS DE TEMPO REAL</a:t>
              </a:r>
            </a:p>
          </p:txBody>
        </p:sp>
      </p:grpSp>
      <p:sp>
        <p:nvSpPr>
          <p:cNvPr name="TextBox 7" id="7"/>
          <p:cNvSpPr txBox="true"/>
          <p:nvPr/>
        </p:nvSpPr>
        <p:spPr>
          <a:xfrm rot="0">
            <a:off x="1028700" y="3134332"/>
            <a:ext cx="10024588" cy="6335067"/>
          </a:xfrm>
          <a:prstGeom prst="rect">
            <a:avLst/>
          </a:prstGeom>
        </p:spPr>
        <p:txBody>
          <a:bodyPr anchor="t" rtlCol="false" tIns="0" lIns="0" bIns="0" rIns="0">
            <a:spAutoFit/>
          </a:bodyPr>
          <a:lstStyle/>
          <a:p>
            <a:pPr marL="724157" indent="-362079" lvl="1">
              <a:lnSpc>
                <a:spcPts val="4024"/>
              </a:lnSpc>
              <a:spcBef>
                <a:spcPct val="0"/>
              </a:spcBef>
              <a:buFont typeface="Arial"/>
              <a:buChar char="•"/>
            </a:pPr>
            <a:r>
              <a:rPr lang="en-US" sz="3354">
                <a:solidFill>
                  <a:srgbClr val="FFFFFF"/>
                </a:solidFill>
                <a:latin typeface="Poppins Medium Bold"/>
              </a:rPr>
              <a:t>PREEMPTIVOS VS. NÃO-PREEMPTIVOS:</a:t>
            </a:r>
          </a:p>
          <a:p>
            <a:pPr marL="543665" indent="-271833" lvl="1">
              <a:lnSpc>
                <a:spcPts val="3021"/>
              </a:lnSpc>
              <a:buFont typeface="Arial"/>
              <a:buChar char="•"/>
            </a:pPr>
            <a:r>
              <a:rPr lang="en-US" sz="2518">
                <a:solidFill>
                  <a:srgbClr val="FFFFFF"/>
                </a:solidFill>
                <a:latin typeface="Poppins Medium Bold"/>
              </a:rPr>
              <a:t>Preemptivos:  permitem interromper a execução de  um processo em andamento.</a:t>
            </a:r>
          </a:p>
          <a:p>
            <a:pPr>
              <a:lnSpc>
                <a:spcPts val="3021"/>
              </a:lnSpc>
            </a:pPr>
          </a:p>
          <a:p>
            <a:pPr marL="543665" indent="-271833" lvl="1">
              <a:lnSpc>
                <a:spcPts val="3021"/>
              </a:lnSpc>
              <a:buFont typeface="Arial"/>
              <a:buChar char="•"/>
            </a:pPr>
            <a:r>
              <a:rPr lang="en-US" sz="2518">
                <a:solidFill>
                  <a:srgbClr val="FFFFFF"/>
                </a:solidFill>
                <a:latin typeface="Poppins Medium Bold"/>
              </a:rPr>
              <a:t> Não-Preemptivos: um processo é executado até a conclusão antes que outro processo possa ser executado. </a:t>
            </a:r>
          </a:p>
          <a:p>
            <a:pPr>
              <a:lnSpc>
                <a:spcPts val="3021"/>
              </a:lnSpc>
              <a:spcBef>
                <a:spcPct val="0"/>
              </a:spcBef>
            </a:pPr>
          </a:p>
          <a:p>
            <a:pPr>
              <a:lnSpc>
                <a:spcPts val="4024"/>
              </a:lnSpc>
              <a:spcBef>
                <a:spcPct val="0"/>
              </a:spcBef>
            </a:pPr>
            <a:r>
              <a:rPr lang="en-US" sz="3354">
                <a:solidFill>
                  <a:srgbClr val="FFFFFF"/>
                </a:solidFill>
                <a:latin typeface="Poppins Medium Bold"/>
              </a:rPr>
              <a:t>    2. ESTATICAMENTE VS. DINAMICAMENTE:</a:t>
            </a:r>
          </a:p>
          <a:p>
            <a:pPr marL="543665" indent="-271833" lvl="1">
              <a:lnSpc>
                <a:spcPts val="3021"/>
              </a:lnSpc>
              <a:buFont typeface="Arial"/>
              <a:buChar char="•"/>
            </a:pPr>
            <a:r>
              <a:rPr lang="en-US" sz="2518">
                <a:solidFill>
                  <a:srgbClr val="FFFFFF"/>
                </a:solidFill>
                <a:latin typeface="Poppins Medium Bold"/>
              </a:rPr>
              <a:t> Estaticamente: Têm prioridades definidas antecipadamente e não mudam durante a execução. </a:t>
            </a:r>
          </a:p>
          <a:p>
            <a:pPr>
              <a:lnSpc>
                <a:spcPts val="3021"/>
              </a:lnSpc>
            </a:pPr>
          </a:p>
          <a:p>
            <a:pPr marL="543665" indent="-271833" lvl="1">
              <a:lnSpc>
                <a:spcPts val="3021"/>
              </a:lnSpc>
              <a:buFont typeface="Arial"/>
              <a:buChar char="•"/>
            </a:pPr>
            <a:r>
              <a:rPr lang="en-US" sz="2518">
                <a:solidFill>
                  <a:srgbClr val="FFFFFF"/>
                </a:solidFill>
                <a:latin typeface="Poppins Medium Bold"/>
              </a:rPr>
              <a:t> Dinamicamente: Os algoritmos de escalonamento dinâmico podem ajustar as prioridades durante a execução com base nas condições em tempo real. </a:t>
            </a:r>
          </a:p>
          <a:p>
            <a:pPr>
              <a:lnSpc>
                <a:spcPts val="3021"/>
              </a:lnSpc>
              <a:spcBef>
                <a:spcPct val="0"/>
              </a:spcBef>
            </a:pP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0" y="8269509"/>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grpSp>
        <p:nvGrpSpPr>
          <p:cNvPr name="Group 3" id="3"/>
          <p:cNvGrpSpPr/>
          <p:nvPr/>
        </p:nvGrpSpPr>
        <p:grpSpPr>
          <a:xfrm rot="0">
            <a:off x="1641180" y="375053"/>
            <a:ext cx="13882272" cy="2734891"/>
            <a:chOff x="0" y="0"/>
            <a:chExt cx="18509696" cy="3646521"/>
          </a:xfrm>
        </p:grpSpPr>
        <p:sp>
          <p:nvSpPr>
            <p:cNvPr name="TextBox 4" id="4"/>
            <p:cNvSpPr txBox="true"/>
            <p:nvPr/>
          </p:nvSpPr>
          <p:spPr>
            <a:xfrm rot="0">
              <a:off x="0" y="2960721"/>
              <a:ext cx="18509696" cy="685800"/>
            </a:xfrm>
            <a:prstGeom prst="rect">
              <a:avLst/>
            </a:prstGeom>
          </p:spPr>
          <p:txBody>
            <a:bodyPr anchor="t" rtlCol="false" tIns="0" lIns="0" bIns="0" rIns="0">
              <a:spAutoFit/>
            </a:bodyPr>
            <a:lstStyle/>
            <a:p>
              <a:pPr algn="r">
                <a:lnSpc>
                  <a:spcPts val="4099"/>
                </a:lnSpc>
              </a:pPr>
            </a:p>
          </p:txBody>
        </p:sp>
        <p:sp>
          <p:nvSpPr>
            <p:cNvPr name="TextBox 5" id="5"/>
            <p:cNvSpPr txBox="true"/>
            <p:nvPr/>
          </p:nvSpPr>
          <p:spPr>
            <a:xfrm rot="0">
              <a:off x="0" y="0"/>
              <a:ext cx="18509696" cy="2159000"/>
            </a:xfrm>
            <a:prstGeom prst="rect">
              <a:avLst/>
            </a:prstGeom>
          </p:spPr>
          <p:txBody>
            <a:bodyPr anchor="t" rtlCol="false" tIns="0" lIns="0" bIns="0" rIns="0">
              <a:spAutoFit/>
            </a:bodyPr>
            <a:lstStyle/>
            <a:p>
              <a:pPr algn="ctr">
                <a:lnSpc>
                  <a:spcPts val="6446"/>
                </a:lnSpc>
              </a:pPr>
              <a:r>
                <a:rPr lang="en-US" sz="5372">
                  <a:solidFill>
                    <a:srgbClr val="FFFFFF"/>
                  </a:solidFill>
                  <a:latin typeface="Poppins Medium Bold"/>
                </a:rPr>
                <a:t>ALGORITMOS DE ESCALONAMENTO EM SISTEMAS DE TEMPO REAL</a:t>
              </a:r>
            </a:p>
          </p:txBody>
        </p:sp>
      </p:grpSp>
      <p:sp>
        <p:nvSpPr>
          <p:cNvPr name="TextBox 6" id="6"/>
          <p:cNvSpPr txBox="true"/>
          <p:nvPr/>
        </p:nvSpPr>
        <p:spPr>
          <a:xfrm rot="0">
            <a:off x="3676686" y="3670672"/>
            <a:ext cx="10199638" cy="4800600"/>
          </a:xfrm>
          <a:prstGeom prst="rect">
            <a:avLst/>
          </a:prstGeom>
        </p:spPr>
        <p:txBody>
          <a:bodyPr anchor="t" rtlCol="false" tIns="0" lIns="0" bIns="0" rIns="0">
            <a:spAutoFit/>
          </a:bodyPr>
          <a:lstStyle/>
          <a:p>
            <a:pPr algn="ctr">
              <a:lnSpc>
                <a:spcPts val="4799"/>
              </a:lnSpc>
            </a:pPr>
            <a:r>
              <a:rPr lang="en-US" sz="3999">
                <a:solidFill>
                  <a:srgbClr val="FFFFFF"/>
                </a:solidFill>
                <a:latin typeface="Poppins Medium Bold"/>
              </a:rPr>
              <a:t>Rate-Monotonic Scheduling (RMS)</a:t>
            </a:r>
          </a:p>
          <a:p>
            <a:pPr algn="ctr">
              <a:lnSpc>
                <a:spcPts val="4799"/>
              </a:lnSpc>
            </a:pPr>
            <a:r>
              <a:rPr lang="en-US" sz="3999">
                <a:solidFill>
                  <a:srgbClr val="FFFFFF"/>
                </a:solidFill>
                <a:latin typeface="Poppins Medium Bold"/>
              </a:rPr>
              <a:t>Earliest Deadline First (EDF)</a:t>
            </a:r>
          </a:p>
          <a:p>
            <a:pPr algn="ctr">
              <a:lnSpc>
                <a:spcPts val="4799"/>
              </a:lnSpc>
            </a:pPr>
            <a:r>
              <a:rPr lang="en-US" sz="3999">
                <a:solidFill>
                  <a:srgbClr val="FFFFFF"/>
                </a:solidFill>
                <a:latin typeface="Poppins Medium Bold"/>
              </a:rPr>
              <a:t>Deadline Monotonic Scheduling (DMS)</a:t>
            </a:r>
          </a:p>
          <a:p>
            <a:pPr algn="ctr">
              <a:lnSpc>
                <a:spcPts val="4799"/>
              </a:lnSpc>
            </a:pPr>
            <a:r>
              <a:rPr lang="en-US" sz="3999">
                <a:solidFill>
                  <a:srgbClr val="FFFFFF"/>
                </a:solidFill>
                <a:latin typeface="Poppins Medium Bold"/>
              </a:rPr>
              <a:t>Least Laxity First (LLF)</a:t>
            </a:r>
          </a:p>
          <a:p>
            <a:pPr algn="ctr">
              <a:lnSpc>
                <a:spcPts val="4799"/>
              </a:lnSpc>
            </a:pPr>
            <a:r>
              <a:rPr lang="en-US" sz="3999">
                <a:solidFill>
                  <a:srgbClr val="FFFFFF"/>
                </a:solidFill>
                <a:latin typeface="Poppins Medium Bold"/>
              </a:rPr>
              <a:t>Fixed-Priority Scheduling</a:t>
            </a:r>
          </a:p>
          <a:p>
            <a:pPr algn="ctr">
              <a:lnSpc>
                <a:spcPts val="4799"/>
              </a:lnSpc>
            </a:pPr>
            <a:r>
              <a:rPr lang="en-US" sz="3999">
                <a:solidFill>
                  <a:srgbClr val="FFFFFF"/>
                </a:solidFill>
                <a:latin typeface="Poppins Medium Bold"/>
              </a:rPr>
              <a:t>Feasibility-Based Scheduling</a:t>
            </a:r>
          </a:p>
          <a:p>
            <a:pPr algn="ctr">
              <a:lnSpc>
                <a:spcPts val="4799"/>
              </a:lnSpc>
            </a:pPr>
            <a:r>
              <a:rPr lang="en-US" sz="3999">
                <a:solidFill>
                  <a:srgbClr val="FFFFFF"/>
                </a:solidFill>
                <a:latin typeface="Poppins Medium Bold"/>
              </a:rPr>
              <a:t> Round Robin (RR)</a:t>
            </a:r>
          </a:p>
          <a:p>
            <a:pPr algn="ctr">
              <a:lnSpc>
                <a:spcPts val="4799"/>
              </a:lnSpc>
            </a:pPr>
            <a:r>
              <a:rPr lang="en-US" sz="3999">
                <a:solidFill>
                  <a:srgbClr val="FFFFFF"/>
                </a:solidFill>
                <a:latin typeface="Poppins Medium Bold"/>
              </a:rPr>
              <a:t>Priority Ceiling Protocol (PCP)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583824"/>
            <a:ext cx="14811170" cy="4559676"/>
            <a:chOff x="0" y="0"/>
            <a:chExt cx="19748227" cy="6079568"/>
          </a:xfrm>
        </p:grpSpPr>
        <p:sp>
          <p:nvSpPr>
            <p:cNvPr name="TextBox 3" id="3"/>
            <p:cNvSpPr txBox="true"/>
            <p:nvPr/>
          </p:nvSpPr>
          <p:spPr>
            <a:xfrm rot="0">
              <a:off x="0" y="3177829"/>
              <a:ext cx="19748227" cy="2809029"/>
            </a:xfrm>
            <a:prstGeom prst="rect">
              <a:avLst/>
            </a:prstGeom>
          </p:spPr>
          <p:txBody>
            <a:bodyPr anchor="t" rtlCol="false" tIns="0" lIns="0" bIns="0" rIns="0">
              <a:spAutoFit/>
            </a:bodyPr>
            <a:lstStyle/>
            <a:p>
              <a:pPr algn="just" marL="653095" indent="-326548" lvl="1">
                <a:lnSpc>
                  <a:spcPts val="4234"/>
                </a:lnSpc>
                <a:buFont typeface="Arial"/>
                <a:buChar char="•"/>
              </a:pPr>
              <a:r>
                <a:rPr lang="en-US" sz="3024">
                  <a:solidFill>
                    <a:srgbClr val="FFFFFF"/>
                  </a:solidFill>
                  <a:latin typeface="Poppins Light"/>
                </a:rPr>
                <a:t>O ciclo de vida de um processo é uma sequência de estados pelos quais um processo passa desde o momento de sua criação até o término de sua execução. Ele descreve as fases de transição de um processo durante sua vida útil.</a:t>
              </a: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CICLO DE VIDA DE UM PROCESSO</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6132566" y="7667075"/>
            <a:ext cx="2223854" cy="2166720"/>
          </a:xfrm>
          <a:custGeom>
            <a:avLst/>
            <a:gdLst/>
            <a:ahLst/>
            <a:cxnLst/>
            <a:rect r="r" b="b" t="t" l="l"/>
            <a:pathLst>
              <a:path h="2166720" w="2223854">
                <a:moveTo>
                  <a:pt x="0" y="0"/>
                </a:moveTo>
                <a:lnTo>
                  <a:pt x="2223854" y="0"/>
                </a:lnTo>
                <a:lnTo>
                  <a:pt x="2223854" y="2166719"/>
                </a:lnTo>
                <a:lnTo>
                  <a:pt x="0" y="2166719"/>
                </a:lnTo>
                <a:lnTo>
                  <a:pt x="0" y="0"/>
                </a:lnTo>
                <a:close/>
              </a:path>
            </a:pathLst>
          </a:custGeom>
          <a:blipFill>
            <a:blip r:embed="rId2"/>
            <a:stretch>
              <a:fillRect l="0" t="0" r="0" b="0"/>
            </a:stretch>
          </a:blipFill>
        </p:spPr>
      </p:sp>
      <p:sp>
        <p:nvSpPr>
          <p:cNvPr name="Freeform 7" id="7"/>
          <p:cNvSpPr/>
          <p:nvPr/>
        </p:nvSpPr>
        <p:spPr>
          <a:xfrm flipH="false" flipV="false" rot="0">
            <a:off x="11445766" y="7667075"/>
            <a:ext cx="2223854" cy="2166720"/>
          </a:xfrm>
          <a:custGeom>
            <a:avLst/>
            <a:gdLst/>
            <a:ahLst/>
            <a:cxnLst/>
            <a:rect r="r" b="b" t="t" l="l"/>
            <a:pathLst>
              <a:path h="2166720" w="2223854">
                <a:moveTo>
                  <a:pt x="0" y="0"/>
                </a:moveTo>
                <a:lnTo>
                  <a:pt x="2223855" y="0"/>
                </a:lnTo>
                <a:lnTo>
                  <a:pt x="2223855" y="2166719"/>
                </a:lnTo>
                <a:lnTo>
                  <a:pt x="0" y="2166719"/>
                </a:lnTo>
                <a:lnTo>
                  <a:pt x="0" y="0"/>
                </a:lnTo>
                <a:close/>
              </a:path>
            </a:pathLst>
          </a:custGeom>
          <a:blipFill>
            <a:blip r:embed="rId2"/>
            <a:stretch>
              <a:fillRect l="0" t="0" r="0" b="0"/>
            </a:stretch>
          </a:blipFill>
        </p:spPr>
      </p:sp>
      <p:sp>
        <p:nvSpPr>
          <p:cNvPr name="Freeform 8" id="8"/>
          <p:cNvSpPr/>
          <p:nvPr/>
        </p:nvSpPr>
        <p:spPr>
          <a:xfrm flipH="false" flipV="false" rot="0">
            <a:off x="8562202" y="5143500"/>
            <a:ext cx="2223854" cy="2166720"/>
          </a:xfrm>
          <a:custGeom>
            <a:avLst/>
            <a:gdLst/>
            <a:ahLst/>
            <a:cxnLst/>
            <a:rect r="r" b="b" t="t" l="l"/>
            <a:pathLst>
              <a:path h="2166720" w="2223854">
                <a:moveTo>
                  <a:pt x="0" y="0"/>
                </a:moveTo>
                <a:lnTo>
                  <a:pt x="2223854" y="0"/>
                </a:lnTo>
                <a:lnTo>
                  <a:pt x="2223854" y="2166720"/>
                </a:lnTo>
                <a:lnTo>
                  <a:pt x="0" y="2166720"/>
                </a:lnTo>
                <a:lnTo>
                  <a:pt x="0" y="0"/>
                </a:lnTo>
                <a:close/>
              </a:path>
            </a:pathLst>
          </a:custGeom>
          <a:blipFill>
            <a:blip r:embed="rId2"/>
            <a:stretch>
              <a:fillRect l="0" t="0" r="0" b="0"/>
            </a:stretch>
          </a:blipFill>
        </p:spPr>
      </p:sp>
      <p:grpSp>
        <p:nvGrpSpPr>
          <p:cNvPr name="Group 9" id="9"/>
          <p:cNvGrpSpPr/>
          <p:nvPr/>
        </p:nvGrpSpPr>
        <p:grpSpPr>
          <a:xfrm rot="-8100000">
            <a:off x="10960968" y="6647614"/>
            <a:ext cx="844549" cy="844549"/>
            <a:chOff x="0" y="0"/>
            <a:chExt cx="812800" cy="812800"/>
          </a:xfrm>
        </p:grpSpPr>
        <p:sp>
          <p:nvSpPr>
            <p:cNvPr name="Freeform 10" id="10"/>
            <p:cNvSpPr/>
            <p:nvPr/>
          </p:nvSpPr>
          <p:spPr>
            <a:xfrm flipH="false" flipV="false" rot="0">
              <a:off x="0" y="30427"/>
              <a:ext cx="790018" cy="751946"/>
            </a:xfrm>
            <a:custGeom>
              <a:avLst/>
              <a:gdLst/>
              <a:ahLst/>
              <a:cxnLst/>
              <a:rect r="r" b="b" t="t" l="l"/>
              <a:pathLst>
                <a:path h="751946" w="790018">
                  <a:moveTo>
                    <a:pt x="773908" y="337081"/>
                  </a:moveTo>
                  <a:lnTo>
                    <a:pt x="445292" y="8465"/>
                  </a:lnTo>
                  <a:cubicBezTo>
                    <a:pt x="438776" y="1949"/>
                    <a:pt x="428977" y="0"/>
                    <a:pt x="420464" y="3526"/>
                  </a:cubicBezTo>
                  <a:cubicBezTo>
                    <a:pt x="411951" y="7053"/>
                    <a:pt x="406400" y="15360"/>
                    <a:pt x="406400" y="24575"/>
                  </a:cubicBezTo>
                  <a:lnTo>
                    <a:pt x="406400" y="117771"/>
                  </a:lnTo>
                  <a:cubicBezTo>
                    <a:pt x="406400" y="132359"/>
                    <a:pt x="400605" y="146349"/>
                    <a:pt x="390290" y="156663"/>
                  </a:cubicBezTo>
                  <a:cubicBezTo>
                    <a:pt x="379976" y="166978"/>
                    <a:pt x="365986" y="172773"/>
                    <a:pt x="351398" y="172773"/>
                  </a:cubicBezTo>
                  <a:lnTo>
                    <a:pt x="55002" y="172773"/>
                  </a:lnTo>
                  <a:cubicBezTo>
                    <a:pt x="40414" y="172773"/>
                    <a:pt x="26424" y="178568"/>
                    <a:pt x="16110" y="188883"/>
                  </a:cubicBezTo>
                  <a:cubicBezTo>
                    <a:pt x="5795" y="199197"/>
                    <a:pt x="0" y="213187"/>
                    <a:pt x="0" y="227775"/>
                  </a:cubicBezTo>
                  <a:lnTo>
                    <a:pt x="0" y="524171"/>
                  </a:lnTo>
                  <a:cubicBezTo>
                    <a:pt x="0" y="538759"/>
                    <a:pt x="5795" y="552749"/>
                    <a:pt x="16110" y="563063"/>
                  </a:cubicBezTo>
                  <a:cubicBezTo>
                    <a:pt x="26424" y="573378"/>
                    <a:pt x="40414" y="579173"/>
                    <a:pt x="55002" y="579173"/>
                  </a:cubicBezTo>
                  <a:lnTo>
                    <a:pt x="351398" y="579173"/>
                  </a:lnTo>
                  <a:cubicBezTo>
                    <a:pt x="365986" y="579173"/>
                    <a:pt x="379976" y="584968"/>
                    <a:pt x="390290" y="595283"/>
                  </a:cubicBezTo>
                  <a:cubicBezTo>
                    <a:pt x="400605" y="605597"/>
                    <a:pt x="406400" y="619587"/>
                    <a:pt x="406400" y="634175"/>
                  </a:cubicBezTo>
                  <a:lnTo>
                    <a:pt x="406400" y="727371"/>
                  </a:lnTo>
                  <a:cubicBezTo>
                    <a:pt x="406400" y="736586"/>
                    <a:pt x="411951" y="744893"/>
                    <a:pt x="420464" y="748420"/>
                  </a:cubicBezTo>
                  <a:cubicBezTo>
                    <a:pt x="428977" y="751946"/>
                    <a:pt x="438776" y="749997"/>
                    <a:pt x="445292" y="743481"/>
                  </a:cubicBezTo>
                  <a:lnTo>
                    <a:pt x="773908" y="414865"/>
                  </a:lnTo>
                  <a:cubicBezTo>
                    <a:pt x="784223" y="404550"/>
                    <a:pt x="790018" y="390560"/>
                    <a:pt x="790018" y="375973"/>
                  </a:cubicBezTo>
                  <a:cubicBezTo>
                    <a:pt x="790018" y="361386"/>
                    <a:pt x="784223" y="347396"/>
                    <a:pt x="773908" y="337081"/>
                  </a:cubicBezTo>
                  <a:close/>
                </a:path>
              </a:pathLst>
            </a:custGeom>
            <a:solidFill>
              <a:srgbClr val="10B5BF"/>
            </a:solidFill>
            <a:ln cap="sq">
              <a:noFill/>
              <a:prstDash val="solid"/>
              <a:miter/>
            </a:ln>
          </p:spPr>
        </p:sp>
        <p:sp>
          <p:nvSpPr>
            <p:cNvPr name="TextBox 11" id="11"/>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2" id="12"/>
          <p:cNvGrpSpPr/>
          <p:nvPr/>
        </p:nvGrpSpPr>
        <p:grpSpPr>
          <a:xfrm rot="2700000">
            <a:off x="10363781" y="7244800"/>
            <a:ext cx="844549" cy="844549"/>
            <a:chOff x="0" y="0"/>
            <a:chExt cx="812800" cy="812800"/>
          </a:xfrm>
        </p:grpSpPr>
        <p:sp>
          <p:nvSpPr>
            <p:cNvPr name="Freeform 13" id="13"/>
            <p:cNvSpPr/>
            <p:nvPr/>
          </p:nvSpPr>
          <p:spPr>
            <a:xfrm flipH="false" flipV="false" rot="0">
              <a:off x="0" y="30427"/>
              <a:ext cx="790018" cy="751946"/>
            </a:xfrm>
            <a:custGeom>
              <a:avLst/>
              <a:gdLst/>
              <a:ahLst/>
              <a:cxnLst/>
              <a:rect r="r" b="b" t="t" l="l"/>
              <a:pathLst>
                <a:path h="751946" w="790018">
                  <a:moveTo>
                    <a:pt x="773908" y="337081"/>
                  </a:moveTo>
                  <a:lnTo>
                    <a:pt x="445292" y="8465"/>
                  </a:lnTo>
                  <a:cubicBezTo>
                    <a:pt x="438776" y="1949"/>
                    <a:pt x="428977" y="0"/>
                    <a:pt x="420464" y="3526"/>
                  </a:cubicBezTo>
                  <a:cubicBezTo>
                    <a:pt x="411951" y="7053"/>
                    <a:pt x="406400" y="15360"/>
                    <a:pt x="406400" y="24575"/>
                  </a:cubicBezTo>
                  <a:lnTo>
                    <a:pt x="406400" y="117771"/>
                  </a:lnTo>
                  <a:cubicBezTo>
                    <a:pt x="406400" y="132359"/>
                    <a:pt x="400605" y="146349"/>
                    <a:pt x="390290" y="156663"/>
                  </a:cubicBezTo>
                  <a:cubicBezTo>
                    <a:pt x="379976" y="166978"/>
                    <a:pt x="365986" y="172773"/>
                    <a:pt x="351398" y="172773"/>
                  </a:cubicBezTo>
                  <a:lnTo>
                    <a:pt x="55002" y="172773"/>
                  </a:lnTo>
                  <a:cubicBezTo>
                    <a:pt x="40414" y="172773"/>
                    <a:pt x="26424" y="178568"/>
                    <a:pt x="16110" y="188883"/>
                  </a:cubicBezTo>
                  <a:cubicBezTo>
                    <a:pt x="5795" y="199197"/>
                    <a:pt x="0" y="213187"/>
                    <a:pt x="0" y="227775"/>
                  </a:cubicBezTo>
                  <a:lnTo>
                    <a:pt x="0" y="524171"/>
                  </a:lnTo>
                  <a:cubicBezTo>
                    <a:pt x="0" y="538759"/>
                    <a:pt x="5795" y="552749"/>
                    <a:pt x="16110" y="563063"/>
                  </a:cubicBezTo>
                  <a:cubicBezTo>
                    <a:pt x="26424" y="573378"/>
                    <a:pt x="40414" y="579173"/>
                    <a:pt x="55002" y="579173"/>
                  </a:cubicBezTo>
                  <a:lnTo>
                    <a:pt x="351398" y="579173"/>
                  </a:lnTo>
                  <a:cubicBezTo>
                    <a:pt x="365986" y="579173"/>
                    <a:pt x="379976" y="584968"/>
                    <a:pt x="390290" y="595283"/>
                  </a:cubicBezTo>
                  <a:cubicBezTo>
                    <a:pt x="400605" y="605597"/>
                    <a:pt x="406400" y="619587"/>
                    <a:pt x="406400" y="634175"/>
                  </a:cubicBezTo>
                  <a:lnTo>
                    <a:pt x="406400" y="727371"/>
                  </a:lnTo>
                  <a:cubicBezTo>
                    <a:pt x="406400" y="736586"/>
                    <a:pt x="411951" y="744893"/>
                    <a:pt x="420464" y="748420"/>
                  </a:cubicBezTo>
                  <a:cubicBezTo>
                    <a:pt x="428977" y="751946"/>
                    <a:pt x="438776" y="749997"/>
                    <a:pt x="445292" y="743481"/>
                  </a:cubicBezTo>
                  <a:lnTo>
                    <a:pt x="773908" y="414865"/>
                  </a:lnTo>
                  <a:cubicBezTo>
                    <a:pt x="784223" y="404550"/>
                    <a:pt x="790018" y="390560"/>
                    <a:pt x="790018" y="375973"/>
                  </a:cubicBezTo>
                  <a:cubicBezTo>
                    <a:pt x="790018" y="361386"/>
                    <a:pt x="784223" y="347396"/>
                    <a:pt x="773908" y="337081"/>
                  </a:cubicBezTo>
                  <a:close/>
                </a:path>
              </a:pathLst>
            </a:custGeom>
            <a:solidFill>
              <a:srgbClr val="10B5BF"/>
            </a:solidFill>
            <a:ln cap="sq">
              <a:noFill/>
              <a:prstDash val="solid"/>
              <a:miter/>
            </a:ln>
          </p:spPr>
        </p:sp>
        <p:sp>
          <p:nvSpPr>
            <p:cNvPr name="TextBox 14" id="14"/>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5" id="15"/>
          <p:cNvGrpSpPr/>
          <p:nvPr/>
        </p:nvGrpSpPr>
        <p:grpSpPr>
          <a:xfrm rot="8100000">
            <a:off x="7664296" y="6887945"/>
            <a:ext cx="844549" cy="844549"/>
            <a:chOff x="0" y="0"/>
            <a:chExt cx="812800" cy="812800"/>
          </a:xfrm>
        </p:grpSpPr>
        <p:sp>
          <p:nvSpPr>
            <p:cNvPr name="Freeform 16" id="16"/>
            <p:cNvSpPr/>
            <p:nvPr/>
          </p:nvSpPr>
          <p:spPr>
            <a:xfrm flipH="false" flipV="false" rot="0">
              <a:off x="0" y="30427"/>
              <a:ext cx="790018" cy="751946"/>
            </a:xfrm>
            <a:custGeom>
              <a:avLst/>
              <a:gdLst/>
              <a:ahLst/>
              <a:cxnLst/>
              <a:rect r="r" b="b" t="t" l="l"/>
              <a:pathLst>
                <a:path h="751946" w="790018">
                  <a:moveTo>
                    <a:pt x="773908" y="337081"/>
                  </a:moveTo>
                  <a:lnTo>
                    <a:pt x="445292" y="8465"/>
                  </a:lnTo>
                  <a:cubicBezTo>
                    <a:pt x="438776" y="1949"/>
                    <a:pt x="428977" y="0"/>
                    <a:pt x="420464" y="3526"/>
                  </a:cubicBezTo>
                  <a:cubicBezTo>
                    <a:pt x="411951" y="7053"/>
                    <a:pt x="406400" y="15360"/>
                    <a:pt x="406400" y="24575"/>
                  </a:cubicBezTo>
                  <a:lnTo>
                    <a:pt x="406400" y="117771"/>
                  </a:lnTo>
                  <a:cubicBezTo>
                    <a:pt x="406400" y="132359"/>
                    <a:pt x="400605" y="146349"/>
                    <a:pt x="390290" y="156663"/>
                  </a:cubicBezTo>
                  <a:cubicBezTo>
                    <a:pt x="379976" y="166978"/>
                    <a:pt x="365986" y="172773"/>
                    <a:pt x="351398" y="172773"/>
                  </a:cubicBezTo>
                  <a:lnTo>
                    <a:pt x="55002" y="172773"/>
                  </a:lnTo>
                  <a:cubicBezTo>
                    <a:pt x="40414" y="172773"/>
                    <a:pt x="26424" y="178568"/>
                    <a:pt x="16110" y="188883"/>
                  </a:cubicBezTo>
                  <a:cubicBezTo>
                    <a:pt x="5795" y="199197"/>
                    <a:pt x="0" y="213187"/>
                    <a:pt x="0" y="227775"/>
                  </a:cubicBezTo>
                  <a:lnTo>
                    <a:pt x="0" y="524171"/>
                  </a:lnTo>
                  <a:cubicBezTo>
                    <a:pt x="0" y="538759"/>
                    <a:pt x="5795" y="552749"/>
                    <a:pt x="16110" y="563063"/>
                  </a:cubicBezTo>
                  <a:cubicBezTo>
                    <a:pt x="26424" y="573378"/>
                    <a:pt x="40414" y="579173"/>
                    <a:pt x="55002" y="579173"/>
                  </a:cubicBezTo>
                  <a:lnTo>
                    <a:pt x="351398" y="579173"/>
                  </a:lnTo>
                  <a:cubicBezTo>
                    <a:pt x="365986" y="579173"/>
                    <a:pt x="379976" y="584968"/>
                    <a:pt x="390290" y="595283"/>
                  </a:cubicBezTo>
                  <a:cubicBezTo>
                    <a:pt x="400605" y="605597"/>
                    <a:pt x="406400" y="619587"/>
                    <a:pt x="406400" y="634175"/>
                  </a:cubicBezTo>
                  <a:lnTo>
                    <a:pt x="406400" y="727371"/>
                  </a:lnTo>
                  <a:cubicBezTo>
                    <a:pt x="406400" y="736586"/>
                    <a:pt x="411951" y="744893"/>
                    <a:pt x="420464" y="748420"/>
                  </a:cubicBezTo>
                  <a:cubicBezTo>
                    <a:pt x="428977" y="751946"/>
                    <a:pt x="438776" y="749997"/>
                    <a:pt x="445292" y="743481"/>
                  </a:cubicBezTo>
                  <a:lnTo>
                    <a:pt x="773908" y="414865"/>
                  </a:lnTo>
                  <a:cubicBezTo>
                    <a:pt x="784223" y="404550"/>
                    <a:pt x="790018" y="390560"/>
                    <a:pt x="790018" y="375973"/>
                  </a:cubicBezTo>
                  <a:cubicBezTo>
                    <a:pt x="790018" y="361386"/>
                    <a:pt x="784223" y="347396"/>
                    <a:pt x="773908" y="337081"/>
                  </a:cubicBezTo>
                  <a:close/>
                </a:path>
              </a:pathLst>
            </a:custGeom>
            <a:solidFill>
              <a:srgbClr val="10B5BF"/>
            </a:solidFill>
            <a:ln cap="sq">
              <a:noFill/>
              <a:prstDash val="solid"/>
              <a:miter/>
            </a:ln>
          </p:spPr>
        </p:sp>
        <p:sp>
          <p:nvSpPr>
            <p:cNvPr name="TextBox 17" id="17"/>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grpSp>
        <p:nvGrpSpPr>
          <p:cNvPr name="Group 18" id="18"/>
          <p:cNvGrpSpPr/>
          <p:nvPr/>
        </p:nvGrpSpPr>
        <p:grpSpPr>
          <a:xfrm rot="0">
            <a:off x="9267506" y="8343811"/>
            <a:ext cx="813246" cy="813246"/>
            <a:chOff x="0" y="0"/>
            <a:chExt cx="812800" cy="812800"/>
          </a:xfrm>
        </p:grpSpPr>
        <p:sp>
          <p:nvSpPr>
            <p:cNvPr name="Freeform 19" id="19"/>
            <p:cNvSpPr/>
            <p:nvPr/>
          </p:nvSpPr>
          <p:spPr>
            <a:xfrm flipH="false" flipV="false" rot="0">
              <a:off x="0" y="31598"/>
              <a:ext cx="794717" cy="749603"/>
            </a:xfrm>
            <a:custGeom>
              <a:avLst/>
              <a:gdLst/>
              <a:ahLst/>
              <a:cxnLst/>
              <a:rect r="r" b="b" t="t" l="l"/>
              <a:pathLst>
                <a:path h="749603" w="794717">
                  <a:moveTo>
                    <a:pt x="772411" y="334413"/>
                  </a:moveTo>
                  <a:lnTo>
                    <a:pt x="446789" y="8791"/>
                  </a:lnTo>
                  <a:cubicBezTo>
                    <a:pt x="440022" y="2024"/>
                    <a:pt x="429846" y="0"/>
                    <a:pt x="421005" y="3662"/>
                  </a:cubicBezTo>
                  <a:cubicBezTo>
                    <a:pt x="412164" y="7324"/>
                    <a:pt x="406400" y="15951"/>
                    <a:pt x="406400" y="25521"/>
                  </a:cubicBezTo>
                  <a:lnTo>
                    <a:pt x="406400" y="114483"/>
                  </a:lnTo>
                  <a:cubicBezTo>
                    <a:pt x="406400" y="146029"/>
                    <a:pt x="380827" y="171602"/>
                    <a:pt x="349281" y="171602"/>
                  </a:cubicBezTo>
                  <a:lnTo>
                    <a:pt x="57119" y="171602"/>
                  </a:lnTo>
                  <a:cubicBezTo>
                    <a:pt x="25573" y="171602"/>
                    <a:pt x="0" y="197175"/>
                    <a:pt x="0" y="228721"/>
                  </a:cubicBezTo>
                  <a:lnTo>
                    <a:pt x="0" y="520883"/>
                  </a:lnTo>
                  <a:cubicBezTo>
                    <a:pt x="0" y="552429"/>
                    <a:pt x="25573" y="578002"/>
                    <a:pt x="57119" y="578002"/>
                  </a:cubicBezTo>
                  <a:lnTo>
                    <a:pt x="349281" y="578002"/>
                  </a:lnTo>
                  <a:cubicBezTo>
                    <a:pt x="380827" y="578002"/>
                    <a:pt x="406400" y="603575"/>
                    <a:pt x="406400" y="635121"/>
                  </a:cubicBezTo>
                  <a:lnTo>
                    <a:pt x="406400" y="724083"/>
                  </a:lnTo>
                  <a:cubicBezTo>
                    <a:pt x="406400" y="733653"/>
                    <a:pt x="412164" y="742280"/>
                    <a:pt x="421005" y="745942"/>
                  </a:cubicBezTo>
                  <a:cubicBezTo>
                    <a:pt x="429846" y="749604"/>
                    <a:pt x="440022" y="747580"/>
                    <a:pt x="446789" y="740813"/>
                  </a:cubicBezTo>
                  <a:lnTo>
                    <a:pt x="772411" y="415191"/>
                  </a:lnTo>
                  <a:cubicBezTo>
                    <a:pt x="794717" y="392885"/>
                    <a:pt x="794717" y="356719"/>
                    <a:pt x="772411" y="334413"/>
                  </a:cubicBezTo>
                  <a:close/>
                </a:path>
              </a:pathLst>
            </a:custGeom>
            <a:solidFill>
              <a:srgbClr val="10B5BF"/>
            </a:solidFill>
            <a:ln cap="sq">
              <a:noFill/>
              <a:prstDash val="solid"/>
              <a:miter/>
            </a:ln>
          </p:spPr>
        </p:sp>
        <p:sp>
          <p:nvSpPr>
            <p:cNvPr name="TextBox 20" id="20"/>
            <p:cNvSpPr txBox="true"/>
            <p:nvPr/>
          </p:nvSpPr>
          <p:spPr>
            <a:xfrm>
              <a:off x="0" y="212725"/>
              <a:ext cx="711200" cy="396875"/>
            </a:xfrm>
            <a:prstGeom prst="rect">
              <a:avLst/>
            </a:prstGeom>
          </p:spPr>
          <p:txBody>
            <a:bodyPr anchor="ctr" rtlCol="false" tIns="50800" lIns="50800" bIns="50800" rIns="50800"/>
            <a:lstStyle/>
            <a:p>
              <a:pPr algn="ctr">
                <a:lnSpc>
                  <a:spcPts val="2999"/>
                </a:lnSpc>
              </a:pPr>
            </a:p>
          </p:txBody>
        </p:sp>
      </p:grpSp>
      <p:sp>
        <p:nvSpPr>
          <p:cNvPr name="TextBox 21" id="21"/>
          <p:cNvSpPr txBox="true"/>
          <p:nvPr/>
        </p:nvSpPr>
        <p:spPr>
          <a:xfrm rot="0">
            <a:off x="12009523" y="9776644"/>
            <a:ext cx="1096341" cy="466704"/>
          </a:xfrm>
          <a:prstGeom prst="rect">
            <a:avLst/>
          </a:prstGeom>
        </p:spPr>
        <p:txBody>
          <a:bodyPr anchor="t" rtlCol="false" tIns="0" lIns="0" bIns="0" rIns="0">
            <a:spAutoFit/>
          </a:bodyPr>
          <a:lstStyle/>
          <a:p>
            <a:pPr algn="ctr">
              <a:lnSpc>
                <a:spcPts val="3794"/>
              </a:lnSpc>
            </a:pPr>
            <a:r>
              <a:rPr lang="en-US" sz="2710">
                <a:solidFill>
                  <a:srgbClr val="FFFFFF"/>
                </a:solidFill>
                <a:latin typeface="Open Sans"/>
              </a:rPr>
              <a:t>Pronto</a:t>
            </a:r>
          </a:p>
        </p:txBody>
      </p:sp>
      <p:sp>
        <p:nvSpPr>
          <p:cNvPr name="TextBox 22" id="22"/>
          <p:cNvSpPr txBox="true"/>
          <p:nvPr/>
        </p:nvSpPr>
        <p:spPr>
          <a:xfrm rot="0">
            <a:off x="6398191" y="9776644"/>
            <a:ext cx="1692605" cy="466704"/>
          </a:xfrm>
          <a:prstGeom prst="rect">
            <a:avLst/>
          </a:prstGeom>
        </p:spPr>
        <p:txBody>
          <a:bodyPr anchor="t" rtlCol="false" tIns="0" lIns="0" bIns="0" rIns="0">
            <a:spAutoFit/>
          </a:bodyPr>
          <a:lstStyle/>
          <a:p>
            <a:pPr algn="ctr">
              <a:lnSpc>
                <a:spcPts val="3794"/>
              </a:lnSpc>
            </a:pPr>
            <a:r>
              <a:rPr lang="en-US" sz="2710">
                <a:solidFill>
                  <a:srgbClr val="FFFFFF"/>
                </a:solidFill>
                <a:latin typeface="Open Sans"/>
              </a:rPr>
              <a:t>Em Espera</a:t>
            </a:r>
          </a:p>
        </p:txBody>
      </p:sp>
      <p:sp>
        <p:nvSpPr>
          <p:cNvPr name="TextBox 23" id="23"/>
          <p:cNvSpPr txBox="true"/>
          <p:nvPr/>
        </p:nvSpPr>
        <p:spPr>
          <a:xfrm rot="0">
            <a:off x="8686003" y="4678934"/>
            <a:ext cx="1502866" cy="464566"/>
          </a:xfrm>
          <a:prstGeom prst="rect">
            <a:avLst/>
          </a:prstGeom>
        </p:spPr>
        <p:txBody>
          <a:bodyPr anchor="t" rtlCol="false" tIns="0" lIns="0" bIns="0" rIns="0">
            <a:spAutoFit/>
          </a:bodyPr>
          <a:lstStyle/>
          <a:p>
            <a:pPr algn="ctr">
              <a:lnSpc>
                <a:spcPts val="3793"/>
              </a:lnSpc>
            </a:pPr>
            <a:r>
              <a:rPr lang="en-US" sz="2709">
                <a:solidFill>
                  <a:srgbClr val="FFFFFF"/>
                </a:solidFill>
                <a:latin typeface="Open Sans"/>
              </a:rPr>
              <a:t>Execução</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618120" y="8215930"/>
            <a:ext cx="3282359" cy="3383875"/>
          </a:xfrm>
          <a:custGeom>
            <a:avLst/>
            <a:gdLst/>
            <a:ahLst/>
            <a:cxnLst/>
            <a:rect r="r" b="b" t="t" l="l"/>
            <a:pathLst>
              <a:path h="3383875" w="3282359">
                <a:moveTo>
                  <a:pt x="0" y="0"/>
                </a:moveTo>
                <a:lnTo>
                  <a:pt x="3282360" y="0"/>
                </a:lnTo>
                <a:lnTo>
                  <a:pt x="3282360" y="3383875"/>
                </a:lnTo>
                <a:lnTo>
                  <a:pt x="0" y="3383875"/>
                </a:lnTo>
                <a:lnTo>
                  <a:pt x="0" y="0"/>
                </a:lnTo>
                <a:close/>
              </a:path>
            </a:pathLst>
          </a:custGeom>
          <a:blipFill>
            <a:blip r:embed="rId2"/>
            <a:stretch>
              <a:fillRect l="0" t="0" r="0" b="0"/>
            </a:stretch>
          </a:blipFill>
        </p:spPr>
      </p:sp>
      <p:sp>
        <p:nvSpPr>
          <p:cNvPr name="Freeform 3" id="3"/>
          <p:cNvSpPr/>
          <p:nvPr/>
        </p:nvSpPr>
        <p:spPr>
          <a:xfrm flipH="false" flipV="false" rot="0">
            <a:off x="166583" y="238614"/>
            <a:ext cx="6563701" cy="3675673"/>
          </a:xfrm>
          <a:custGeom>
            <a:avLst/>
            <a:gdLst/>
            <a:ahLst/>
            <a:cxnLst/>
            <a:rect r="r" b="b" t="t" l="l"/>
            <a:pathLst>
              <a:path h="3675673" w="6563701">
                <a:moveTo>
                  <a:pt x="0" y="0"/>
                </a:moveTo>
                <a:lnTo>
                  <a:pt x="6563702" y="0"/>
                </a:lnTo>
                <a:lnTo>
                  <a:pt x="6563702" y="3675672"/>
                </a:lnTo>
                <a:lnTo>
                  <a:pt x="0" y="3675672"/>
                </a:lnTo>
                <a:lnTo>
                  <a:pt x="0" y="0"/>
                </a:lnTo>
                <a:close/>
              </a:path>
            </a:pathLst>
          </a:custGeom>
          <a:blipFill>
            <a:blip r:embed="rId3"/>
            <a:stretch>
              <a:fillRect l="0" t="0" r="0" b="0"/>
            </a:stretch>
          </a:blipFill>
        </p:spPr>
      </p:sp>
      <p:sp>
        <p:nvSpPr>
          <p:cNvPr name="TextBox 4" id="4"/>
          <p:cNvSpPr txBox="true"/>
          <p:nvPr/>
        </p:nvSpPr>
        <p:spPr>
          <a:xfrm rot="0">
            <a:off x="1641180" y="2595593"/>
            <a:ext cx="13882272" cy="514350"/>
          </a:xfrm>
          <a:prstGeom prst="rect">
            <a:avLst/>
          </a:prstGeom>
        </p:spPr>
        <p:txBody>
          <a:bodyPr anchor="t" rtlCol="false" tIns="0" lIns="0" bIns="0" rIns="0">
            <a:spAutoFit/>
          </a:bodyPr>
          <a:lstStyle/>
          <a:p>
            <a:pPr algn="r">
              <a:lnSpc>
                <a:spcPts val="4099"/>
              </a:lnSpc>
            </a:pPr>
          </a:p>
        </p:txBody>
      </p:sp>
      <p:sp>
        <p:nvSpPr>
          <p:cNvPr name="TextBox 5" id="5"/>
          <p:cNvSpPr txBox="true"/>
          <p:nvPr/>
        </p:nvSpPr>
        <p:spPr>
          <a:xfrm rot="0">
            <a:off x="2020937" y="4159445"/>
            <a:ext cx="14359777" cy="4543425"/>
          </a:xfrm>
          <a:prstGeom prst="rect">
            <a:avLst/>
          </a:prstGeom>
        </p:spPr>
        <p:txBody>
          <a:bodyPr anchor="t" rtlCol="false" tIns="0" lIns="0" bIns="0" rIns="0">
            <a:spAutoFit/>
          </a:bodyPr>
          <a:lstStyle/>
          <a:p>
            <a:pPr algn="just">
              <a:lnSpc>
                <a:spcPts val="4145"/>
              </a:lnSpc>
              <a:spcBef>
                <a:spcPct val="0"/>
              </a:spcBef>
            </a:pPr>
            <a:r>
              <a:rPr lang="en-US" sz="3454">
                <a:solidFill>
                  <a:srgbClr val="FFFFFF"/>
                </a:solidFill>
                <a:latin typeface="Poppins Medium Bold"/>
              </a:rPr>
              <a:t>Rate-Monotonic Scheduling (RMS): amplamente utilizado e eficaz para sistemas com tarefas de período fixo.</a:t>
            </a:r>
          </a:p>
          <a:p>
            <a:pPr algn="just">
              <a:lnSpc>
                <a:spcPts val="4145"/>
              </a:lnSpc>
              <a:spcBef>
                <a:spcPct val="0"/>
              </a:spcBef>
            </a:pPr>
          </a:p>
          <a:p>
            <a:pPr algn="just">
              <a:lnSpc>
                <a:spcPts val="3905"/>
              </a:lnSpc>
              <a:spcBef>
                <a:spcPct val="0"/>
              </a:spcBef>
            </a:pPr>
            <a:r>
              <a:rPr lang="en-US" sz="3254">
                <a:solidFill>
                  <a:srgbClr val="FFFFFF"/>
                </a:solidFill>
                <a:latin typeface="Poppins Medium Bold"/>
              </a:rPr>
              <a:t>Earliest Deadline First (EDF) é conhecido por sua capacidade de otimização em situações mais dinâmicas. </a:t>
            </a:r>
          </a:p>
          <a:p>
            <a:pPr algn="just">
              <a:lnSpc>
                <a:spcPts val="3905"/>
              </a:lnSpc>
              <a:spcBef>
                <a:spcPct val="0"/>
              </a:spcBef>
            </a:pPr>
          </a:p>
          <a:p>
            <a:pPr algn="just">
              <a:lnSpc>
                <a:spcPts val="3905"/>
              </a:lnSpc>
              <a:spcBef>
                <a:spcPct val="0"/>
              </a:spcBef>
            </a:pPr>
            <a:r>
              <a:rPr lang="en-US" sz="3254">
                <a:solidFill>
                  <a:srgbClr val="FFFFFF"/>
                </a:solidFill>
                <a:latin typeface="Poppins Medium Bold"/>
              </a:rPr>
              <a:t>Priority Ceiling Protocol (PCP) é fundamental para sistemas com múltiplos processos concorrentes que compartilham recursos críticos.</a:t>
            </a:r>
          </a:p>
        </p:txBody>
      </p:sp>
      <p:sp>
        <p:nvSpPr>
          <p:cNvPr name="TextBox 6" id="6"/>
          <p:cNvSpPr txBox="true"/>
          <p:nvPr/>
        </p:nvSpPr>
        <p:spPr>
          <a:xfrm rot="0">
            <a:off x="4828232" y="1028700"/>
            <a:ext cx="11337272" cy="2095500"/>
          </a:xfrm>
          <a:prstGeom prst="rect">
            <a:avLst/>
          </a:prstGeom>
        </p:spPr>
        <p:txBody>
          <a:bodyPr anchor="t" rtlCol="false" tIns="0" lIns="0" bIns="0" rIns="0">
            <a:spAutoFit/>
          </a:bodyPr>
          <a:lstStyle/>
          <a:p>
            <a:pPr algn="just">
              <a:lnSpc>
                <a:spcPts val="3359"/>
              </a:lnSpc>
              <a:spcBef>
                <a:spcPct val="0"/>
              </a:spcBef>
            </a:pPr>
            <a:r>
              <a:rPr lang="en-US" sz="2799">
                <a:solidFill>
                  <a:srgbClr val="FFFFFF"/>
                </a:solidFill>
                <a:latin typeface="Poppins Medium Bold"/>
              </a:rPr>
              <a:t>NÃO HÁ UM ÚNICO ALGORITMO DE ESCALONAMENTO DE SISTEMAS DE TEMPO REAL QUE SEJA O MAIS IMPORTANTE EM TODOS OS CONTEXTOS. A ESCOLHA DO ALGORITMO DEPENDE DAS NECESSIDADES E RESTRIÇÕES ESPECÍFICAS DE UM SISTEMA EM PARTICULAR. </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023782" y="-102643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Freeform 3" id="3"/>
          <p:cNvSpPr/>
          <p:nvPr/>
        </p:nvSpPr>
        <p:spPr>
          <a:xfrm flipH="false" flipV="false" rot="0">
            <a:off x="9418005" y="3544516"/>
            <a:ext cx="7841295" cy="5227530"/>
          </a:xfrm>
          <a:custGeom>
            <a:avLst/>
            <a:gdLst/>
            <a:ahLst/>
            <a:cxnLst/>
            <a:rect r="r" b="b" t="t" l="l"/>
            <a:pathLst>
              <a:path h="5227530" w="7841295">
                <a:moveTo>
                  <a:pt x="0" y="0"/>
                </a:moveTo>
                <a:lnTo>
                  <a:pt x="7841295" y="0"/>
                </a:lnTo>
                <a:lnTo>
                  <a:pt x="7841295" y="5227530"/>
                </a:lnTo>
                <a:lnTo>
                  <a:pt x="0" y="5227530"/>
                </a:lnTo>
                <a:lnTo>
                  <a:pt x="0" y="0"/>
                </a:lnTo>
                <a:close/>
              </a:path>
            </a:pathLst>
          </a:custGeom>
          <a:blipFill>
            <a:blip r:embed="rId3"/>
            <a:stretch>
              <a:fillRect l="0" t="0" r="0" b="0"/>
            </a:stretch>
          </a:blipFill>
        </p:spPr>
      </p:sp>
      <p:sp>
        <p:nvSpPr>
          <p:cNvPr name="TextBox 4" id="4"/>
          <p:cNvSpPr txBox="true"/>
          <p:nvPr/>
        </p:nvSpPr>
        <p:spPr>
          <a:xfrm rot="0">
            <a:off x="545797" y="2220541"/>
            <a:ext cx="13882272" cy="514350"/>
          </a:xfrm>
          <a:prstGeom prst="rect">
            <a:avLst/>
          </a:prstGeom>
        </p:spPr>
        <p:txBody>
          <a:bodyPr anchor="t" rtlCol="false" tIns="0" lIns="0" bIns="0" rIns="0">
            <a:spAutoFit/>
          </a:bodyPr>
          <a:lstStyle/>
          <a:p>
            <a:pPr algn="r">
              <a:lnSpc>
                <a:spcPts val="4099"/>
              </a:lnSpc>
            </a:pPr>
          </a:p>
        </p:txBody>
      </p:sp>
      <p:sp>
        <p:nvSpPr>
          <p:cNvPr name="TextBox 5" id="5"/>
          <p:cNvSpPr txBox="true"/>
          <p:nvPr/>
        </p:nvSpPr>
        <p:spPr>
          <a:xfrm rot="0">
            <a:off x="385060" y="647700"/>
            <a:ext cx="13882272" cy="762000"/>
          </a:xfrm>
          <a:prstGeom prst="rect">
            <a:avLst/>
          </a:prstGeom>
        </p:spPr>
        <p:txBody>
          <a:bodyPr anchor="t" rtlCol="false" tIns="0" lIns="0" bIns="0" rIns="0">
            <a:spAutoFit/>
          </a:bodyPr>
          <a:lstStyle/>
          <a:p>
            <a:pPr algn="ctr">
              <a:lnSpc>
                <a:spcPts val="6000"/>
              </a:lnSpc>
              <a:spcBef>
                <a:spcPct val="0"/>
              </a:spcBef>
            </a:pPr>
            <a:r>
              <a:rPr lang="en-US" sz="5000">
                <a:solidFill>
                  <a:srgbClr val="FFFFFF"/>
                </a:solidFill>
                <a:latin typeface="Poppins Medium Bold"/>
              </a:rPr>
              <a:t>EARLIEST DEADLINE FIRST (EDF)</a:t>
            </a:r>
          </a:p>
        </p:txBody>
      </p:sp>
      <p:sp>
        <p:nvSpPr>
          <p:cNvPr name="TextBox 6" id="6"/>
          <p:cNvSpPr txBox="true"/>
          <p:nvPr/>
        </p:nvSpPr>
        <p:spPr>
          <a:xfrm rot="0">
            <a:off x="1312684" y="2230066"/>
            <a:ext cx="7486933" cy="6677025"/>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FFFFFF"/>
                </a:solidFill>
                <a:latin typeface="Poppins Medium Bold"/>
              </a:rPr>
              <a:t>"PRIMEIRO PRAZO MAIS PRÓXIMO"</a:t>
            </a:r>
          </a:p>
          <a:p>
            <a:pPr algn="just">
              <a:lnSpc>
                <a:spcPts val="2999"/>
              </a:lnSpc>
            </a:pPr>
          </a:p>
          <a:p>
            <a:pPr algn="just" marL="539749" indent="-269875" lvl="1">
              <a:lnSpc>
                <a:spcPts val="2999"/>
              </a:lnSpc>
              <a:buFont typeface="Arial"/>
              <a:buChar char="•"/>
            </a:pPr>
            <a:r>
              <a:rPr lang="en-US" sz="2499">
                <a:solidFill>
                  <a:srgbClr val="FFFFFF"/>
                </a:solidFill>
                <a:latin typeface="Poppins Medium Bold"/>
              </a:rPr>
              <a:t>O PRINCIPAL OBJETIVO DO EDF É GARANTIR QUE AS TAREFAS SEJAM EXECUTADAS DE FORMA QUE OS PRAZOS MAIS PRÓXIMOS SEJAM ATENDIDOS PRIMEIRO</a:t>
            </a:r>
          </a:p>
          <a:p>
            <a:pPr algn="just">
              <a:lnSpc>
                <a:spcPts val="2999"/>
              </a:lnSpc>
            </a:pPr>
          </a:p>
          <a:p>
            <a:pPr algn="just" marL="539749" indent="-269875" lvl="1">
              <a:lnSpc>
                <a:spcPts val="2999"/>
              </a:lnSpc>
              <a:buFont typeface="Arial"/>
              <a:buChar char="•"/>
            </a:pPr>
            <a:r>
              <a:rPr lang="en-US" sz="2499">
                <a:solidFill>
                  <a:srgbClr val="FFFFFF"/>
                </a:solidFill>
                <a:latin typeface="Poppins Medium Bold"/>
              </a:rPr>
              <a:t>PRIORIDADE DINÂMICA</a:t>
            </a:r>
          </a:p>
          <a:p>
            <a:pPr algn="just">
              <a:lnSpc>
                <a:spcPts val="2999"/>
              </a:lnSpc>
            </a:pPr>
          </a:p>
          <a:p>
            <a:pPr algn="just" marL="539749" indent="-269875" lvl="1">
              <a:lnSpc>
                <a:spcPts val="2999"/>
              </a:lnSpc>
              <a:buFont typeface="Arial"/>
              <a:buChar char="•"/>
            </a:pPr>
            <a:r>
              <a:rPr lang="en-US" sz="2499">
                <a:solidFill>
                  <a:srgbClr val="FFFFFF"/>
                </a:solidFill>
                <a:latin typeface="Poppins Medium Bold"/>
              </a:rPr>
              <a:t>ADAPTAÇÃO A PRAZOS VARIÁVEIS</a:t>
            </a:r>
          </a:p>
          <a:p>
            <a:pPr algn="just">
              <a:lnSpc>
                <a:spcPts val="2999"/>
              </a:lnSpc>
            </a:pPr>
          </a:p>
          <a:p>
            <a:pPr algn="just" marL="539749" indent="-269875" lvl="1">
              <a:lnSpc>
                <a:spcPts val="2999"/>
              </a:lnSpc>
              <a:buFont typeface="Arial"/>
              <a:buChar char="•"/>
            </a:pPr>
            <a:r>
              <a:rPr lang="en-US" sz="2499">
                <a:solidFill>
                  <a:srgbClr val="FFFFFF"/>
                </a:solidFill>
                <a:latin typeface="Poppins Medium Bold"/>
              </a:rPr>
              <a:t>MENOR PRAZO EM PRIMEIRO LUGAR</a:t>
            </a:r>
          </a:p>
          <a:p>
            <a:pPr algn="just">
              <a:lnSpc>
                <a:spcPts val="2999"/>
              </a:lnSpc>
            </a:pPr>
          </a:p>
          <a:p>
            <a:pPr algn="just" marL="539749" indent="-269875" lvl="1">
              <a:lnSpc>
                <a:spcPts val="2999"/>
              </a:lnSpc>
              <a:buFont typeface="Arial"/>
              <a:buChar char="•"/>
            </a:pPr>
            <a:r>
              <a:rPr lang="en-US" sz="2499">
                <a:solidFill>
                  <a:srgbClr val="FFFFFF"/>
                </a:solidFill>
                <a:latin typeface="Poppins Medium Bold"/>
              </a:rPr>
              <a:t>FLEXIBILIDADE</a:t>
            </a:r>
          </a:p>
          <a:p>
            <a:pPr algn="just">
              <a:lnSpc>
                <a:spcPts val="2999"/>
              </a:lnSpc>
            </a:pPr>
          </a:p>
          <a:p>
            <a:pPr algn="just" marL="539749" indent="-269875" lvl="1">
              <a:lnSpc>
                <a:spcPts val="2999"/>
              </a:lnSpc>
              <a:buFont typeface="Arial"/>
              <a:buChar char="•"/>
            </a:pPr>
            <a:r>
              <a:rPr lang="en-US" sz="2499">
                <a:solidFill>
                  <a:srgbClr val="FFFFFF"/>
                </a:solidFill>
                <a:latin typeface="Poppins Medium Bold"/>
              </a:rPr>
              <a:t>COMPLEXIDADE</a:t>
            </a:r>
          </a:p>
          <a:p>
            <a:pPr algn="just">
              <a:lnSpc>
                <a:spcPts val="2999"/>
              </a:lnSpc>
            </a:pPr>
          </a:p>
          <a:p>
            <a:pPr algn="just" marL="539749" indent="-269875" lvl="1">
              <a:lnSpc>
                <a:spcPts val="2999"/>
              </a:lnSpc>
              <a:buFont typeface="Arial"/>
              <a:buChar char="•"/>
            </a:pPr>
            <a:r>
              <a:rPr lang="en-US" sz="2499">
                <a:solidFill>
                  <a:srgbClr val="FFFFFF"/>
                </a:solidFill>
                <a:latin typeface="Poppins Medium Bold"/>
              </a:rPr>
              <a:t>UTILIZAÇÃO EM APLICAÇÕES CRÍTICAS</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023782" y="-102643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Freeform 3" id="3"/>
          <p:cNvSpPr/>
          <p:nvPr/>
        </p:nvSpPr>
        <p:spPr>
          <a:xfrm flipH="false" flipV="false" rot="0">
            <a:off x="385060" y="2507518"/>
            <a:ext cx="8598203" cy="6750782"/>
          </a:xfrm>
          <a:custGeom>
            <a:avLst/>
            <a:gdLst/>
            <a:ahLst/>
            <a:cxnLst/>
            <a:rect r="r" b="b" t="t" l="l"/>
            <a:pathLst>
              <a:path h="6750782" w="8598203">
                <a:moveTo>
                  <a:pt x="0" y="0"/>
                </a:moveTo>
                <a:lnTo>
                  <a:pt x="8598203" y="0"/>
                </a:lnTo>
                <a:lnTo>
                  <a:pt x="8598203" y="6750782"/>
                </a:lnTo>
                <a:lnTo>
                  <a:pt x="0" y="6750782"/>
                </a:lnTo>
                <a:lnTo>
                  <a:pt x="0" y="0"/>
                </a:lnTo>
                <a:close/>
              </a:path>
            </a:pathLst>
          </a:custGeom>
          <a:blipFill>
            <a:blip r:embed="rId3"/>
            <a:stretch>
              <a:fillRect l="0" t="-1239" r="0" b="-1239"/>
            </a:stretch>
          </a:blipFill>
        </p:spPr>
      </p:sp>
      <p:sp>
        <p:nvSpPr>
          <p:cNvPr name="Freeform 4" id="4"/>
          <p:cNvSpPr/>
          <p:nvPr/>
        </p:nvSpPr>
        <p:spPr>
          <a:xfrm flipH="false" flipV="false" rot="0">
            <a:off x="9144000" y="3134986"/>
            <a:ext cx="8862614" cy="5436242"/>
          </a:xfrm>
          <a:custGeom>
            <a:avLst/>
            <a:gdLst/>
            <a:ahLst/>
            <a:cxnLst/>
            <a:rect r="r" b="b" t="t" l="l"/>
            <a:pathLst>
              <a:path h="5436242" w="8862614">
                <a:moveTo>
                  <a:pt x="0" y="0"/>
                </a:moveTo>
                <a:lnTo>
                  <a:pt x="8862614" y="0"/>
                </a:lnTo>
                <a:lnTo>
                  <a:pt x="8862614" y="5436242"/>
                </a:lnTo>
                <a:lnTo>
                  <a:pt x="0" y="5436242"/>
                </a:lnTo>
                <a:lnTo>
                  <a:pt x="0" y="0"/>
                </a:lnTo>
                <a:close/>
              </a:path>
            </a:pathLst>
          </a:custGeom>
          <a:blipFill>
            <a:blip r:embed="rId4"/>
            <a:stretch>
              <a:fillRect l="-1361" t="0" r="-1361" b="0"/>
            </a:stretch>
          </a:blipFill>
        </p:spPr>
      </p:sp>
      <p:sp>
        <p:nvSpPr>
          <p:cNvPr name="TextBox 5" id="5"/>
          <p:cNvSpPr txBox="true"/>
          <p:nvPr/>
        </p:nvSpPr>
        <p:spPr>
          <a:xfrm rot="0">
            <a:off x="545797" y="2220541"/>
            <a:ext cx="13882272" cy="514350"/>
          </a:xfrm>
          <a:prstGeom prst="rect">
            <a:avLst/>
          </a:prstGeom>
        </p:spPr>
        <p:txBody>
          <a:bodyPr anchor="t" rtlCol="false" tIns="0" lIns="0" bIns="0" rIns="0">
            <a:spAutoFit/>
          </a:bodyPr>
          <a:lstStyle/>
          <a:p>
            <a:pPr algn="r">
              <a:lnSpc>
                <a:spcPts val="4099"/>
              </a:lnSpc>
            </a:pPr>
          </a:p>
        </p:txBody>
      </p:sp>
      <p:sp>
        <p:nvSpPr>
          <p:cNvPr name="TextBox 6" id="6"/>
          <p:cNvSpPr txBox="true"/>
          <p:nvPr/>
        </p:nvSpPr>
        <p:spPr>
          <a:xfrm rot="0">
            <a:off x="1697744" y="460174"/>
            <a:ext cx="13882272" cy="762000"/>
          </a:xfrm>
          <a:prstGeom prst="rect">
            <a:avLst/>
          </a:prstGeom>
        </p:spPr>
        <p:txBody>
          <a:bodyPr anchor="t" rtlCol="false" tIns="0" lIns="0" bIns="0" rIns="0">
            <a:spAutoFit/>
          </a:bodyPr>
          <a:lstStyle/>
          <a:p>
            <a:pPr algn="ctr">
              <a:lnSpc>
                <a:spcPts val="6000"/>
              </a:lnSpc>
              <a:spcBef>
                <a:spcPct val="0"/>
              </a:spcBef>
            </a:pPr>
            <a:r>
              <a:rPr lang="en-US" sz="5000">
                <a:solidFill>
                  <a:srgbClr val="FFFFFF"/>
                </a:solidFill>
                <a:latin typeface="Poppins Medium Bold"/>
              </a:rPr>
              <a:t>EARLIEST DEADLINE FIRST (EDF)</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023782" y="-102643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TextBox 3" id="3"/>
          <p:cNvSpPr txBox="true"/>
          <p:nvPr/>
        </p:nvSpPr>
        <p:spPr>
          <a:xfrm rot="0">
            <a:off x="545797" y="2220541"/>
            <a:ext cx="13882272" cy="514350"/>
          </a:xfrm>
          <a:prstGeom prst="rect">
            <a:avLst/>
          </a:prstGeom>
        </p:spPr>
        <p:txBody>
          <a:bodyPr anchor="t" rtlCol="false" tIns="0" lIns="0" bIns="0" rIns="0">
            <a:spAutoFit/>
          </a:bodyPr>
          <a:lstStyle/>
          <a:p>
            <a:pPr algn="r">
              <a:lnSpc>
                <a:spcPts val="4099"/>
              </a:lnSpc>
            </a:pPr>
          </a:p>
        </p:txBody>
      </p:sp>
      <p:sp>
        <p:nvSpPr>
          <p:cNvPr name="TextBox 4" id="4"/>
          <p:cNvSpPr txBox="true"/>
          <p:nvPr/>
        </p:nvSpPr>
        <p:spPr>
          <a:xfrm rot="0">
            <a:off x="1697744" y="460174"/>
            <a:ext cx="13882272" cy="762000"/>
          </a:xfrm>
          <a:prstGeom prst="rect">
            <a:avLst/>
          </a:prstGeom>
        </p:spPr>
        <p:txBody>
          <a:bodyPr anchor="t" rtlCol="false" tIns="0" lIns="0" bIns="0" rIns="0">
            <a:spAutoFit/>
          </a:bodyPr>
          <a:lstStyle/>
          <a:p>
            <a:pPr algn="ctr">
              <a:lnSpc>
                <a:spcPts val="6000"/>
              </a:lnSpc>
              <a:spcBef>
                <a:spcPct val="0"/>
              </a:spcBef>
            </a:pPr>
            <a:r>
              <a:rPr lang="en-US" sz="5000">
                <a:solidFill>
                  <a:srgbClr val="FFFFFF"/>
                </a:solidFill>
                <a:latin typeface="Poppins Medium Bold"/>
              </a:rPr>
              <a:t>EARLIEST DEADLINE FIRST (EDF)</a:t>
            </a:r>
          </a:p>
        </p:txBody>
      </p:sp>
      <p:sp>
        <p:nvSpPr>
          <p:cNvPr name="TextBox 5" id="5"/>
          <p:cNvSpPr txBox="true"/>
          <p:nvPr/>
        </p:nvSpPr>
        <p:spPr>
          <a:xfrm rot="0">
            <a:off x="1486816" y="1762125"/>
            <a:ext cx="15314369" cy="7496175"/>
          </a:xfrm>
          <a:prstGeom prst="rect">
            <a:avLst/>
          </a:prstGeom>
        </p:spPr>
        <p:txBody>
          <a:bodyPr anchor="t" rtlCol="false" tIns="0" lIns="0" bIns="0" rIns="0">
            <a:spAutoFit/>
          </a:bodyPr>
          <a:lstStyle/>
          <a:p>
            <a:pPr algn="just">
              <a:lnSpc>
                <a:spcPts val="3359"/>
              </a:lnSpc>
            </a:pPr>
            <a:r>
              <a:rPr lang="en-US" sz="2799">
                <a:solidFill>
                  <a:srgbClr val="FFFFFF"/>
                </a:solidFill>
                <a:latin typeface="Poppins Medium Bold"/>
              </a:rPr>
              <a:t>Nesse cenário, o escalonamento é:</a:t>
            </a:r>
          </a:p>
          <a:p>
            <a:pPr algn="just">
              <a:lnSpc>
                <a:spcPts val="3359"/>
              </a:lnSpc>
            </a:pPr>
          </a:p>
          <a:p>
            <a:pPr algn="just">
              <a:lnSpc>
                <a:spcPts val="3359"/>
              </a:lnSpc>
            </a:pPr>
          </a:p>
          <a:p>
            <a:pPr algn="just" marL="604518" indent="-302259" lvl="1">
              <a:lnSpc>
                <a:spcPts val="3359"/>
              </a:lnSpc>
              <a:buFont typeface="Arial"/>
              <a:buChar char="•"/>
            </a:pPr>
            <a:r>
              <a:rPr lang="en-US" sz="2799">
                <a:solidFill>
                  <a:srgbClr val="FFFFFF"/>
                </a:solidFill>
                <a:latin typeface="Poppins Medium Bold"/>
              </a:rPr>
              <a:t>Preemptivo: O sistema permite a interrupção de processos em execução;</a:t>
            </a:r>
          </a:p>
          <a:p>
            <a:pPr algn="just">
              <a:lnSpc>
                <a:spcPts val="3359"/>
              </a:lnSpc>
            </a:pPr>
          </a:p>
          <a:p>
            <a:pPr algn="just" marL="604518" indent="-302259" lvl="1">
              <a:lnSpc>
                <a:spcPts val="3359"/>
              </a:lnSpc>
              <a:buFont typeface="Arial"/>
              <a:buChar char="•"/>
            </a:pPr>
            <a:r>
              <a:rPr lang="en-US" sz="2799">
                <a:solidFill>
                  <a:srgbClr val="FFFFFF"/>
                </a:solidFill>
                <a:latin typeface="Poppins Medium Bold"/>
              </a:rPr>
              <a:t>Prioridade: A prioridade de P1 é maior do que a de P2 devido ao prazo final (deadline) mais próximo;</a:t>
            </a:r>
          </a:p>
          <a:p>
            <a:pPr algn="just">
              <a:lnSpc>
                <a:spcPts val="3359"/>
              </a:lnSpc>
            </a:pPr>
          </a:p>
          <a:p>
            <a:pPr algn="just" marL="604518" indent="-302259" lvl="1">
              <a:lnSpc>
                <a:spcPts val="3359"/>
              </a:lnSpc>
              <a:buFont typeface="Arial"/>
              <a:buChar char="•"/>
            </a:pPr>
            <a:r>
              <a:rPr lang="en-US" sz="2799">
                <a:solidFill>
                  <a:srgbClr val="FFFFFF"/>
                </a:solidFill>
                <a:latin typeface="Poppins Medium Bold"/>
              </a:rPr>
              <a:t>Estático/Dinâmico: Como os prazos finais não mudam durante a execução, é um escalonamento estático;</a:t>
            </a:r>
          </a:p>
          <a:p>
            <a:pPr algn="just">
              <a:lnSpc>
                <a:spcPts val="3359"/>
              </a:lnSpc>
            </a:pPr>
          </a:p>
          <a:p>
            <a:pPr algn="just" marL="604518" indent="-302259" lvl="1">
              <a:lnSpc>
                <a:spcPts val="3359"/>
              </a:lnSpc>
              <a:buFont typeface="Arial"/>
              <a:buChar char="•"/>
            </a:pPr>
            <a:r>
              <a:rPr lang="en-US" sz="2799">
                <a:solidFill>
                  <a:srgbClr val="FFFFFF"/>
                </a:solidFill>
                <a:latin typeface="Poppins Medium Bold"/>
              </a:rPr>
              <a:t>Deadlines: O deadline de P1 é 100 e o de P2 é 75;</a:t>
            </a:r>
          </a:p>
          <a:p>
            <a:pPr algn="just">
              <a:lnSpc>
                <a:spcPts val="3359"/>
              </a:lnSpc>
            </a:pPr>
          </a:p>
          <a:p>
            <a:pPr algn="just" marL="604518" indent="-302259" lvl="1">
              <a:lnSpc>
                <a:spcPts val="3359"/>
              </a:lnSpc>
              <a:buFont typeface="Arial"/>
              <a:buChar char="•"/>
            </a:pPr>
            <a:r>
              <a:rPr lang="en-US" sz="2799">
                <a:solidFill>
                  <a:srgbClr val="FFFFFF"/>
                </a:solidFill>
                <a:latin typeface="Poppins Medium Bold"/>
              </a:rPr>
              <a:t>Impacto do Deadline na Prioridade: O deadline impacta na prioridade, uma vez que os processos são priorizados com base na proximidade de seus prazos finais. P2 possui um prazo mais curto, o que lhe dá prioridade mais alta em relação a P1.</a:t>
            </a:r>
          </a:p>
          <a:p>
            <a:pPr algn="just">
              <a:lnSpc>
                <a:spcPts val="2999"/>
              </a:lnSpc>
            </a:pP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6248749" y="7503060"/>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
        <p:nvSpPr>
          <p:cNvPr name="TextBox 3" id="3"/>
          <p:cNvSpPr txBox="true"/>
          <p:nvPr/>
        </p:nvSpPr>
        <p:spPr>
          <a:xfrm rot="0">
            <a:off x="1300603" y="1747442"/>
            <a:ext cx="6960490" cy="985694"/>
          </a:xfrm>
          <a:prstGeom prst="rect">
            <a:avLst/>
          </a:prstGeom>
        </p:spPr>
        <p:txBody>
          <a:bodyPr anchor="t" rtlCol="false" tIns="0" lIns="0" bIns="0" rIns="0">
            <a:spAutoFit/>
          </a:bodyPr>
          <a:lstStyle/>
          <a:p>
            <a:pPr algn="ctr">
              <a:lnSpc>
                <a:spcPts val="7749"/>
              </a:lnSpc>
            </a:pPr>
            <a:r>
              <a:rPr lang="en-US" sz="6457">
                <a:solidFill>
                  <a:srgbClr val="FFFFFF"/>
                </a:solidFill>
                <a:latin typeface="Poppins Medium Bold"/>
              </a:rPr>
              <a:t>VANTAGENS</a:t>
            </a:r>
          </a:p>
        </p:txBody>
      </p:sp>
      <p:sp>
        <p:nvSpPr>
          <p:cNvPr name="TextBox 4" id="4"/>
          <p:cNvSpPr txBox="true"/>
          <p:nvPr/>
        </p:nvSpPr>
        <p:spPr>
          <a:xfrm rot="0">
            <a:off x="10273436" y="1747442"/>
            <a:ext cx="6744636" cy="942975"/>
          </a:xfrm>
          <a:prstGeom prst="rect">
            <a:avLst/>
          </a:prstGeom>
        </p:spPr>
        <p:txBody>
          <a:bodyPr anchor="t" rtlCol="false" tIns="0" lIns="0" bIns="0" rIns="0">
            <a:spAutoFit/>
          </a:bodyPr>
          <a:lstStyle/>
          <a:p>
            <a:pPr algn="ctr">
              <a:lnSpc>
                <a:spcPts val="7409"/>
              </a:lnSpc>
            </a:pPr>
            <a:r>
              <a:rPr lang="en-US" sz="6175">
                <a:solidFill>
                  <a:srgbClr val="FFFFFF"/>
                </a:solidFill>
                <a:latin typeface="Poppins Medium Bold"/>
              </a:rPr>
              <a:t>DESVANTAGENS</a:t>
            </a:r>
          </a:p>
        </p:txBody>
      </p:sp>
      <p:sp>
        <p:nvSpPr>
          <p:cNvPr name="AutoShape 5" id="5"/>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sp>
        <p:nvSpPr>
          <p:cNvPr name="TextBox 6" id="6"/>
          <p:cNvSpPr txBox="true"/>
          <p:nvPr/>
        </p:nvSpPr>
        <p:spPr>
          <a:xfrm rot="0">
            <a:off x="1028700" y="3844598"/>
            <a:ext cx="6959203" cy="3133725"/>
          </a:xfrm>
          <a:prstGeom prst="rect">
            <a:avLst/>
          </a:prstGeom>
        </p:spPr>
        <p:txBody>
          <a:bodyPr anchor="t" rtlCol="false" tIns="0" lIns="0" bIns="0" rIns="0">
            <a:spAutoFit/>
          </a:bodyPr>
          <a:lstStyle/>
          <a:p>
            <a:pPr algn="ctr">
              <a:lnSpc>
                <a:spcPts val="3599"/>
              </a:lnSpc>
              <a:spcBef>
                <a:spcPct val="0"/>
              </a:spcBef>
            </a:pPr>
            <a:r>
              <a:rPr lang="en-US" sz="2999">
                <a:solidFill>
                  <a:srgbClr val="FFFFFF"/>
                </a:solidFill>
                <a:latin typeface="Poppins Medium Bold"/>
              </a:rPr>
              <a:t>UTILIZAÇÃO EFICIENTE DE RECURSOS</a:t>
            </a:r>
          </a:p>
          <a:p>
            <a:pPr algn="ctr">
              <a:lnSpc>
                <a:spcPts val="3599"/>
              </a:lnSpc>
              <a:spcBef>
                <a:spcPct val="0"/>
              </a:spcBef>
            </a:pPr>
          </a:p>
          <a:p>
            <a:pPr algn="ctr">
              <a:lnSpc>
                <a:spcPts val="3599"/>
              </a:lnSpc>
              <a:spcBef>
                <a:spcPct val="0"/>
              </a:spcBef>
            </a:pPr>
            <a:r>
              <a:rPr lang="en-US" sz="2999">
                <a:solidFill>
                  <a:srgbClr val="FFFFFF"/>
                </a:solidFill>
                <a:latin typeface="Poppins Medium Bold"/>
              </a:rPr>
              <a:t>PRAZO DE CONCLUSÃO MAIS CURTO</a:t>
            </a:r>
          </a:p>
          <a:p>
            <a:pPr algn="ctr">
              <a:lnSpc>
                <a:spcPts val="3599"/>
              </a:lnSpc>
              <a:spcBef>
                <a:spcPct val="0"/>
              </a:spcBef>
            </a:pPr>
          </a:p>
          <a:p>
            <a:pPr algn="ctr">
              <a:lnSpc>
                <a:spcPts val="3599"/>
              </a:lnSpc>
              <a:spcBef>
                <a:spcPct val="0"/>
              </a:spcBef>
            </a:pPr>
            <a:r>
              <a:rPr lang="en-US" sz="2999">
                <a:solidFill>
                  <a:srgbClr val="FFFFFF"/>
                </a:solidFill>
                <a:latin typeface="Poppins Medium Bold"/>
              </a:rPr>
              <a:t>FLEXIBILIDADE</a:t>
            </a:r>
          </a:p>
          <a:p>
            <a:pPr algn="ctr">
              <a:lnSpc>
                <a:spcPts val="3599"/>
              </a:lnSpc>
              <a:spcBef>
                <a:spcPct val="0"/>
              </a:spcBef>
            </a:pPr>
          </a:p>
          <a:p>
            <a:pPr algn="ctr">
              <a:lnSpc>
                <a:spcPts val="3599"/>
              </a:lnSpc>
              <a:spcBef>
                <a:spcPct val="0"/>
              </a:spcBef>
            </a:pPr>
            <a:r>
              <a:rPr lang="en-US" sz="2999">
                <a:solidFill>
                  <a:srgbClr val="FFFFFF"/>
                </a:solidFill>
                <a:latin typeface="Poppins Medium Bold"/>
              </a:rPr>
              <a:t>BOA LATÊNCIA DE RESPOSTA</a:t>
            </a:r>
          </a:p>
        </p:txBody>
      </p:sp>
      <p:sp>
        <p:nvSpPr>
          <p:cNvPr name="TextBox 7" id="7"/>
          <p:cNvSpPr txBox="true"/>
          <p:nvPr/>
        </p:nvSpPr>
        <p:spPr>
          <a:xfrm rot="0">
            <a:off x="9134475" y="3315961"/>
            <a:ext cx="8667140" cy="4191000"/>
          </a:xfrm>
          <a:prstGeom prst="rect">
            <a:avLst/>
          </a:prstGeom>
        </p:spPr>
        <p:txBody>
          <a:bodyPr anchor="t" rtlCol="false" tIns="0" lIns="0" bIns="0" rIns="0">
            <a:spAutoFit/>
          </a:bodyPr>
          <a:lstStyle/>
          <a:p>
            <a:pPr algn="ctr">
              <a:lnSpc>
                <a:spcPts val="3359"/>
              </a:lnSpc>
              <a:spcBef>
                <a:spcPct val="0"/>
              </a:spcBef>
            </a:pPr>
            <a:r>
              <a:rPr lang="en-US" sz="2799">
                <a:solidFill>
                  <a:srgbClr val="FFFFFF"/>
                </a:solidFill>
                <a:latin typeface="Poppins Medium Bold"/>
              </a:rPr>
              <a:t>FALTA DE PREVISIBILIDADE</a:t>
            </a:r>
          </a:p>
          <a:p>
            <a:pPr algn="ctr">
              <a:lnSpc>
                <a:spcPts val="3359"/>
              </a:lnSpc>
              <a:spcBef>
                <a:spcPct val="0"/>
              </a:spcBef>
            </a:pPr>
          </a:p>
          <a:p>
            <a:pPr algn="ctr">
              <a:lnSpc>
                <a:spcPts val="3359"/>
              </a:lnSpc>
              <a:spcBef>
                <a:spcPct val="0"/>
              </a:spcBef>
            </a:pPr>
            <a:r>
              <a:rPr lang="en-US" sz="2799">
                <a:solidFill>
                  <a:srgbClr val="FFFFFF"/>
                </a:solidFill>
                <a:latin typeface="Poppins Medium Bold"/>
              </a:rPr>
              <a:t>CONDIÇÕES DE SOBRECARGA</a:t>
            </a:r>
          </a:p>
          <a:p>
            <a:pPr algn="ctr">
              <a:lnSpc>
                <a:spcPts val="3359"/>
              </a:lnSpc>
              <a:spcBef>
                <a:spcPct val="0"/>
              </a:spcBef>
            </a:pPr>
          </a:p>
          <a:p>
            <a:pPr algn="ctr">
              <a:lnSpc>
                <a:spcPts val="3359"/>
              </a:lnSpc>
              <a:spcBef>
                <a:spcPct val="0"/>
              </a:spcBef>
            </a:pPr>
            <a:r>
              <a:rPr lang="en-US" sz="2799">
                <a:solidFill>
                  <a:srgbClr val="FFFFFF"/>
                </a:solidFill>
                <a:latin typeface="Poppins Medium Bold"/>
              </a:rPr>
              <a:t>COMPLEXIDADE DA IMPLEMENTAÇÃO</a:t>
            </a:r>
          </a:p>
          <a:p>
            <a:pPr algn="ctr">
              <a:lnSpc>
                <a:spcPts val="3359"/>
              </a:lnSpc>
              <a:spcBef>
                <a:spcPct val="0"/>
              </a:spcBef>
            </a:pPr>
          </a:p>
          <a:p>
            <a:pPr algn="ctr">
              <a:lnSpc>
                <a:spcPts val="3359"/>
              </a:lnSpc>
              <a:spcBef>
                <a:spcPct val="0"/>
              </a:spcBef>
            </a:pPr>
            <a:r>
              <a:rPr lang="en-US" sz="2799">
                <a:solidFill>
                  <a:srgbClr val="FFFFFF"/>
                </a:solidFill>
                <a:latin typeface="Poppins Medium Bold"/>
              </a:rPr>
              <a:t>IMPACTO DA ALTERAÇÃO DE PRAZOS</a:t>
            </a:r>
          </a:p>
          <a:p>
            <a:pPr algn="ctr">
              <a:lnSpc>
                <a:spcPts val="3359"/>
              </a:lnSpc>
              <a:spcBef>
                <a:spcPct val="0"/>
              </a:spcBef>
            </a:pPr>
          </a:p>
          <a:p>
            <a:pPr algn="ctr">
              <a:lnSpc>
                <a:spcPts val="3359"/>
              </a:lnSpc>
              <a:spcBef>
                <a:spcPct val="0"/>
              </a:spcBef>
            </a:pPr>
            <a:r>
              <a:rPr lang="en-US" sz="2799">
                <a:solidFill>
                  <a:srgbClr val="FFFFFF"/>
                </a:solidFill>
                <a:latin typeface="Poppins Medium Bold"/>
              </a:rPr>
              <a:t>NÃO LEVA EM CONSIDERAÇÃO A CARGA DE TRABALHO</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8099934" y="8369835"/>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
        <p:nvSpPr>
          <p:cNvPr name="AutoShape 3" id="3"/>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sp>
        <p:nvSpPr>
          <p:cNvPr name="Freeform 4" id="4"/>
          <p:cNvSpPr/>
          <p:nvPr/>
        </p:nvSpPr>
        <p:spPr>
          <a:xfrm flipH="false" flipV="false" rot="0">
            <a:off x="12609371" y="2373776"/>
            <a:ext cx="3842012" cy="5129284"/>
          </a:xfrm>
          <a:custGeom>
            <a:avLst/>
            <a:gdLst/>
            <a:ahLst/>
            <a:cxnLst/>
            <a:rect r="r" b="b" t="t" l="l"/>
            <a:pathLst>
              <a:path h="5129284" w="3842012">
                <a:moveTo>
                  <a:pt x="0" y="0"/>
                </a:moveTo>
                <a:lnTo>
                  <a:pt x="3842012" y="0"/>
                </a:lnTo>
                <a:lnTo>
                  <a:pt x="3842012" y="5129284"/>
                </a:lnTo>
                <a:lnTo>
                  <a:pt x="0" y="5129284"/>
                </a:lnTo>
                <a:lnTo>
                  <a:pt x="0" y="0"/>
                </a:lnTo>
                <a:close/>
              </a:path>
            </a:pathLst>
          </a:custGeom>
          <a:blipFill>
            <a:blip r:embed="rId3"/>
            <a:stretch>
              <a:fillRect l="0" t="0" r="0" b="0"/>
            </a:stretch>
          </a:blipFill>
        </p:spPr>
      </p:sp>
      <p:sp>
        <p:nvSpPr>
          <p:cNvPr name="TextBox 5" id="5"/>
          <p:cNvSpPr txBox="true"/>
          <p:nvPr/>
        </p:nvSpPr>
        <p:spPr>
          <a:xfrm rot="0">
            <a:off x="1307575" y="8007885"/>
            <a:ext cx="6692595" cy="1476375"/>
          </a:xfrm>
          <a:prstGeom prst="rect">
            <a:avLst/>
          </a:prstGeom>
        </p:spPr>
        <p:txBody>
          <a:bodyPr anchor="t" rtlCol="false" tIns="0" lIns="0" bIns="0" rIns="0">
            <a:spAutoFit/>
          </a:bodyPr>
          <a:lstStyle/>
          <a:p>
            <a:pPr algn="just">
              <a:lnSpc>
                <a:spcPts val="2999"/>
              </a:lnSpc>
              <a:spcBef>
                <a:spcPct val="0"/>
              </a:spcBef>
            </a:pPr>
            <a:r>
              <a:rPr lang="en-US" sz="2499">
                <a:solidFill>
                  <a:srgbClr val="FFFFFF"/>
                </a:solidFill>
                <a:latin typeface="Poppins Medium Bold"/>
              </a:rPr>
              <a:t>Liu é autora do livro Real-Time Systems (Prentice-Hall, 2000) e co-autora com CL Liu de Linear Systems Analysis (McGraw-Hill, 1975).</a:t>
            </a:r>
          </a:p>
        </p:txBody>
      </p:sp>
      <p:sp>
        <p:nvSpPr>
          <p:cNvPr name="TextBox 6" id="6"/>
          <p:cNvSpPr txBox="true"/>
          <p:nvPr/>
        </p:nvSpPr>
        <p:spPr>
          <a:xfrm rot="0">
            <a:off x="482210" y="3248304"/>
            <a:ext cx="8343324" cy="1952625"/>
          </a:xfrm>
          <a:prstGeom prst="rect">
            <a:avLst/>
          </a:prstGeom>
        </p:spPr>
        <p:txBody>
          <a:bodyPr anchor="t" rtlCol="false" tIns="0" lIns="0" bIns="0" rIns="0">
            <a:spAutoFit/>
          </a:bodyPr>
          <a:lstStyle/>
          <a:p>
            <a:pPr algn="just">
              <a:lnSpc>
                <a:spcPts val="3839"/>
              </a:lnSpc>
              <a:spcBef>
                <a:spcPct val="0"/>
              </a:spcBef>
            </a:pPr>
            <a:r>
              <a:rPr lang="en-US" sz="3199">
                <a:solidFill>
                  <a:srgbClr val="FFFFFF"/>
                </a:solidFill>
                <a:latin typeface="Poppins Medium Bold"/>
              </a:rPr>
              <a:t>Sistemas de tempo real são sistemas computacionais que possuem restrições especiais relacionadas a seu comportamento temporal [Liu 2000].</a:t>
            </a:r>
          </a:p>
        </p:txBody>
      </p:sp>
    </p:spTree>
  </p:cSld>
  <p:clrMapOvr>
    <a:masterClrMapping/>
  </p:clrMapOvr>
</p:sld>
</file>

<file path=ppt/slides/slide86.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760805" y="1259358"/>
            <a:ext cx="6960490" cy="985694"/>
          </a:xfrm>
          <a:prstGeom prst="rect">
            <a:avLst/>
          </a:prstGeom>
        </p:spPr>
        <p:txBody>
          <a:bodyPr anchor="t" rtlCol="false" tIns="0" lIns="0" bIns="0" rIns="0">
            <a:spAutoFit/>
          </a:bodyPr>
          <a:lstStyle/>
          <a:p>
            <a:pPr algn="ctr">
              <a:lnSpc>
                <a:spcPts val="7749"/>
              </a:lnSpc>
            </a:pPr>
            <a:r>
              <a:rPr lang="en-US" sz="6457">
                <a:solidFill>
                  <a:srgbClr val="FFFFFF"/>
                </a:solidFill>
                <a:latin typeface="Poppins Medium Bold"/>
              </a:rPr>
              <a:t>CONCLUSÃO</a:t>
            </a:r>
          </a:p>
        </p:txBody>
      </p:sp>
      <p:sp>
        <p:nvSpPr>
          <p:cNvPr name="TextBox 3" id="3"/>
          <p:cNvSpPr txBox="true"/>
          <p:nvPr/>
        </p:nvSpPr>
        <p:spPr>
          <a:xfrm rot="0">
            <a:off x="1944931" y="2734891"/>
            <a:ext cx="15314369" cy="5448300"/>
          </a:xfrm>
          <a:prstGeom prst="rect">
            <a:avLst/>
          </a:prstGeom>
        </p:spPr>
        <p:txBody>
          <a:bodyPr anchor="t" rtlCol="false" tIns="0" lIns="0" bIns="0" rIns="0">
            <a:spAutoFit/>
          </a:bodyPr>
          <a:lstStyle/>
          <a:p>
            <a:pPr algn="just">
              <a:lnSpc>
                <a:spcPts val="3359"/>
              </a:lnSpc>
            </a:pPr>
            <a:r>
              <a:rPr lang="en-US" sz="2799">
                <a:solidFill>
                  <a:srgbClr val="FFFFFF"/>
                </a:solidFill>
                <a:latin typeface="Poppins Medium Bold"/>
              </a:rPr>
              <a:t>Durante o processo de pesquisa bibliográfica, o grupo buscou embasamento teórico em diversas fontes para a elaboração da apresentação. Ao decorrer da apresentação pudemos perceber como funciona o Gerenciamento de Processos.</a:t>
            </a:r>
          </a:p>
          <a:p>
            <a:pPr algn="just">
              <a:lnSpc>
                <a:spcPts val="3359"/>
              </a:lnSpc>
            </a:pPr>
          </a:p>
          <a:p>
            <a:pPr algn="just">
              <a:lnSpc>
                <a:spcPts val="3359"/>
              </a:lnSpc>
            </a:pPr>
            <a:r>
              <a:rPr lang="en-US" sz="2799">
                <a:solidFill>
                  <a:srgbClr val="FFFFFF"/>
                </a:solidFill>
                <a:latin typeface="Poppins Medium Bold"/>
              </a:rPr>
              <a:t>Através da pesquisa realizada pelos alunos, foi possível perceber como ocorre o funcionamento de um Sistema Operacional e a forma como atua em baixo nível. Com o decorrer do processo de pesquisas, foi verificado os diferentes tipos de processos de escalonamento e suas categorias.</a:t>
            </a:r>
          </a:p>
          <a:p>
            <a:pPr algn="just">
              <a:lnSpc>
                <a:spcPts val="3359"/>
              </a:lnSpc>
            </a:pPr>
          </a:p>
          <a:p>
            <a:pPr algn="just">
              <a:lnSpc>
                <a:spcPts val="3359"/>
              </a:lnSpc>
            </a:pPr>
            <a:r>
              <a:rPr lang="en-US" sz="2799">
                <a:solidFill>
                  <a:srgbClr val="FFFFFF"/>
                </a:solidFill>
                <a:latin typeface="Poppins Medium Bold"/>
              </a:rPr>
              <a:t>Diante disso, é importante ressaltar, como as pesquisas para a elaboração do seminário foram de extrema importância para o entendimento da forma como os Sistemas Operacionais atuam, e para obter domínio do conteúdo ministrado na apresentação.</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48014" y="2618340"/>
            <a:ext cx="7024167" cy="520690"/>
          </a:xfrm>
          <a:prstGeom prst="rect">
            <a:avLst/>
          </a:prstGeom>
        </p:spPr>
        <p:txBody>
          <a:bodyPr anchor="t" rtlCol="false" tIns="0" lIns="0" bIns="0" rIns="0">
            <a:spAutoFit/>
          </a:bodyPr>
          <a:lstStyle/>
          <a:p>
            <a:pPr>
              <a:lnSpc>
                <a:spcPts val="4099"/>
              </a:lnSpc>
            </a:pPr>
          </a:p>
        </p:txBody>
      </p:sp>
      <p:grpSp>
        <p:nvGrpSpPr>
          <p:cNvPr name="Group 3" id="3"/>
          <p:cNvGrpSpPr/>
          <p:nvPr/>
        </p:nvGrpSpPr>
        <p:grpSpPr>
          <a:xfrm rot="0">
            <a:off x="635540" y="292264"/>
            <a:ext cx="7024167" cy="2326076"/>
            <a:chOff x="0" y="0"/>
            <a:chExt cx="9365556" cy="3101435"/>
          </a:xfrm>
        </p:grpSpPr>
        <p:sp>
          <p:nvSpPr>
            <p:cNvPr name="TextBox 4" id="4"/>
            <p:cNvSpPr txBox="true"/>
            <p:nvPr/>
          </p:nvSpPr>
          <p:spPr>
            <a:xfrm rot="0">
              <a:off x="0" y="2407182"/>
              <a:ext cx="9365556" cy="694253"/>
            </a:xfrm>
            <a:prstGeom prst="rect">
              <a:avLst/>
            </a:prstGeom>
          </p:spPr>
          <p:txBody>
            <a:bodyPr anchor="t" rtlCol="false" tIns="0" lIns="0" bIns="0" rIns="0">
              <a:spAutoFit/>
            </a:bodyPr>
            <a:lstStyle/>
            <a:p>
              <a:pPr>
                <a:lnSpc>
                  <a:spcPts val="4099"/>
                </a:lnSpc>
              </a:pPr>
            </a:p>
          </p:txBody>
        </p:sp>
        <p:sp>
          <p:nvSpPr>
            <p:cNvPr name="TextBox 5" id="5"/>
            <p:cNvSpPr txBox="true"/>
            <p:nvPr/>
          </p:nvSpPr>
          <p:spPr>
            <a:xfrm rot="0">
              <a:off x="0" y="-9525"/>
              <a:ext cx="9365556" cy="1614986"/>
            </a:xfrm>
            <a:prstGeom prst="rect">
              <a:avLst/>
            </a:prstGeom>
          </p:spPr>
          <p:txBody>
            <a:bodyPr anchor="t" rtlCol="false" tIns="0" lIns="0" bIns="0" rIns="0">
              <a:spAutoFit/>
            </a:bodyPr>
            <a:lstStyle/>
            <a:p>
              <a:pPr>
                <a:lnSpc>
                  <a:spcPts val="9566"/>
                </a:lnSpc>
              </a:pPr>
              <a:r>
                <a:rPr lang="en-US" sz="7972">
                  <a:solidFill>
                    <a:srgbClr val="FFFFFF"/>
                  </a:solidFill>
                  <a:latin typeface="Poppins Medium Bold"/>
                </a:rPr>
                <a:t>REFERÊNCIAS</a:t>
              </a:r>
            </a:p>
          </p:txBody>
        </p:sp>
      </p:grpSp>
      <p:graphicFrame>
        <p:nvGraphicFramePr>
          <p:cNvPr name="Table 6" id="6"/>
          <p:cNvGraphicFramePr>
            <a:graphicFrameLocks noGrp="true"/>
          </p:cNvGraphicFramePr>
          <p:nvPr/>
        </p:nvGraphicFramePr>
        <p:xfrm>
          <a:off x="712391" y="1455302"/>
          <a:ext cx="16230600" cy="8948673"/>
        </p:xfrm>
        <a:graphic>
          <a:graphicData uri="http://schemas.openxmlformats.org/drawingml/2006/table">
            <a:tbl>
              <a:tblPr/>
              <a:tblGrid>
                <a:gridCol w="16230600"/>
              </a:tblGrid>
              <a:tr h="8948673">
                <a:tc>
                  <a:txBody>
                    <a:bodyPr anchor="t" rtlCol="false"/>
                    <a:lstStyle/>
                    <a:p>
                      <a:pPr algn="just">
                        <a:lnSpc>
                          <a:spcPts val="2939"/>
                        </a:lnSpc>
                        <a:defRPr/>
                      </a:pPr>
                      <a:r>
                        <a:rPr lang="en-US" sz="2099">
                          <a:solidFill>
                            <a:srgbClr val="FFFFFF"/>
                          </a:solidFill>
                          <a:latin typeface="Poppins Light"/>
                        </a:rPr>
                        <a:t>DEITEL, H. M., DEITEL, P.J., CHOFINES, D.R. Sistemas Operacionais. São Paulo : Pearson Prenticce-Hall, 2005.</a:t>
                      </a:r>
                      <a:endParaRPr lang="en-US" sz="1100"/>
                    </a:p>
                    <a:p>
                      <a:pPr algn="just">
                        <a:lnSpc>
                          <a:spcPts val="2939"/>
                        </a:lnSpc>
                      </a:pPr>
                    </a:p>
                    <a:p>
                      <a:pPr algn="just">
                        <a:lnSpc>
                          <a:spcPts val="2939"/>
                        </a:lnSpc>
                      </a:pPr>
                      <a:r>
                        <a:rPr lang="en-US" sz="2099">
                          <a:solidFill>
                            <a:srgbClr val="FFFFFF"/>
                          </a:solidFill>
                          <a:latin typeface="Poppins Light"/>
                        </a:rPr>
                        <a:t>https://embarcados.com.br/sistemas-operacionais-de-tempo-real-rtos/</a:t>
                      </a:r>
                    </a:p>
                    <a:p>
                      <a:pPr algn="just">
                        <a:lnSpc>
                          <a:spcPts val="2939"/>
                        </a:lnSpc>
                      </a:pPr>
                    </a:p>
                    <a:p>
                      <a:pPr algn="just">
                        <a:lnSpc>
                          <a:spcPts val="2939"/>
                        </a:lnSpc>
                      </a:pPr>
                      <a:r>
                        <a:rPr lang="en-US" sz="2099">
                          <a:solidFill>
                            <a:srgbClr val="FFFFFF"/>
                          </a:solidFill>
                          <a:latin typeface="Poppins Light"/>
                        </a:rPr>
                        <a:t>LEITE, Andreza. Sistemas Operacionais. Disponível em: &lt;http://www.univasf.edu.br/~andreza.leite/aulas/SO/ProcessosEscalonamento.pdf.&gt; Acesso em 6 de novembro de 2023.</a:t>
                      </a:r>
                    </a:p>
                    <a:p>
                      <a:pPr algn="just">
                        <a:lnSpc>
                          <a:spcPts val="2939"/>
                        </a:lnSpc>
                      </a:pPr>
                    </a:p>
                    <a:p>
                      <a:pPr algn="just">
                        <a:lnSpc>
                          <a:spcPts val="2939"/>
                        </a:lnSpc>
                      </a:pPr>
                      <a:r>
                        <a:rPr lang="en-US" sz="2099" u="sng">
                          <a:solidFill>
                            <a:srgbClr val="FFFFFF"/>
                          </a:solidFill>
                          <a:latin typeface="Poppins Light"/>
                          <a:hlinkClick r:id="rId2" tooltip="https://www.oficinadanet.com.br/post/12781-sistemas-operacionais-o-que-e-escalonamento-de-processos"/>
                        </a:rPr>
                        <a:t>Oficina da net. Sistemas Operacionais - O que é Escalonamento de Processos?</a:t>
                      </a:r>
                      <a:r>
                        <a:rPr lang="en-US" sz="2099">
                          <a:solidFill>
                            <a:srgbClr val="FFFFFF"/>
                          </a:solidFill>
                          <a:latin typeface="Poppins Light"/>
                        </a:rPr>
                        <a:t>.2015. Disponível em </a:t>
                      </a:r>
                      <a:r>
                        <a:rPr lang="en-US" sz="2099" u="sng">
                          <a:solidFill>
                            <a:srgbClr val="FFFFFF"/>
                          </a:solidFill>
                          <a:latin typeface="Poppins Light"/>
                          <a:hlinkClick r:id="rId3" tooltip="http://www.inf.pucrs.br/"/>
                        </a:rPr>
                        <a:t>http://www.inf.pucrs.br/</a:t>
                      </a:r>
                      <a:r>
                        <a:rPr lang="en-US" sz="2099">
                          <a:solidFill>
                            <a:srgbClr val="FFFFFF"/>
                          </a:solidFill>
                          <a:latin typeface="Poppins Light"/>
                        </a:rPr>
                        <a:t>. Acesso em 6 de novembro de 2023.</a:t>
                      </a:r>
                    </a:p>
                    <a:p>
                      <a:pPr algn="just">
                        <a:lnSpc>
                          <a:spcPts val="2939"/>
                        </a:lnSpc>
                      </a:pPr>
                    </a:p>
                    <a:p>
                      <a:pPr algn="just">
                        <a:lnSpc>
                          <a:spcPts val="2939"/>
                        </a:lnSpc>
                      </a:pPr>
                      <a:r>
                        <a:rPr lang="en-US" sz="2099">
                          <a:solidFill>
                            <a:srgbClr val="FFFFFF"/>
                          </a:solidFill>
                          <a:latin typeface="Poppins Light"/>
                        </a:rPr>
                        <a:t>OLIVEIRA, Rômulo Silva de. Fundamentos de Sistemas de Tempo Real. 1. ed. Florianópolis: Kindle Direct Publishing, 2018. ISBN 9781728694047.</a:t>
                      </a:r>
                    </a:p>
                    <a:p>
                      <a:pPr algn="just">
                        <a:lnSpc>
                          <a:spcPts val="2939"/>
                        </a:lnSpc>
                      </a:pPr>
                    </a:p>
                    <a:p>
                      <a:pPr algn="just">
                        <a:lnSpc>
                          <a:spcPts val="2939"/>
                        </a:lnSpc>
                      </a:pPr>
                      <a:r>
                        <a:rPr lang="en-US" sz="2099">
                          <a:solidFill>
                            <a:srgbClr val="FFFFFF"/>
                          </a:solidFill>
                          <a:latin typeface="Poppins Light"/>
                        </a:rPr>
                        <a:t>SILBERSCHATZ, A., GAGNE, G., GALVIN, P. B. Sistemas Operacionais com Java: conceitos e aplicações. Rio de Janeiro : Campus, 2004.</a:t>
                      </a:r>
                    </a:p>
                    <a:p>
                      <a:pPr algn="just">
                        <a:lnSpc>
                          <a:spcPts val="2939"/>
                        </a:lnSpc>
                      </a:pPr>
                    </a:p>
                    <a:p>
                      <a:pPr algn="just">
                        <a:lnSpc>
                          <a:spcPts val="2939"/>
                        </a:lnSpc>
                      </a:pPr>
                      <a:r>
                        <a:rPr lang="en-US" sz="2099">
                          <a:solidFill>
                            <a:srgbClr val="FFFFFF"/>
                          </a:solidFill>
                          <a:latin typeface="Poppins Light"/>
                        </a:rPr>
                        <a:t>TANENBAUM, A. S. Sistemas Operacionais Modernos. São Paulo : Prentice-Hall, 2004.</a:t>
                      </a:r>
                    </a:p>
                    <a:p>
                      <a:pPr algn="just">
                        <a:lnSpc>
                          <a:spcPts val="2939"/>
                        </a:lnSpc>
                      </a:pPr>
                    </a:p>
                    <a:p>
                      <a:pPr algn="just">
                        <a:lnSpc>
                          <a:spcPts val="2939"/>
                        </a:lnSpc>
                      </a:pPr>
                      <a:r>
                        <a:rPr lang="en-US" sz="2099">
                          <a:solidFill>
                            <a:srgbClr val="FFFFFF"/>
                          </a:solidFill>
                          <a:latin typeface="Poppins Light"/>
                        </a:rPr>
                        <a:t>TANENBAUM, A. S., WOODHULL. Sistemas Operacionais: projeto e implementação. 2a. ed.. Porto Alegre : Bookman, 2000.</a:t>
                      </a:r>
                    </a:p>
                    <a:p>
                      <a:pPr algn="just">
                        <a:lnSpc>
                          <a:spcPts val="2939"/>
                        </a:lnSpc>
                      </a:pPr>
                    </a:p>
                    <a:p>
                      <a:pPr algn="just">
                        <a:lnSpc>
                          <a:spcPts val="2939"/>
                        </a:lnSpc>
                      </a:pPr>
                      <a:r>
                        <a:rPr lang="en-US" sz="2099">
                          <a:solidFill>
                            <a:srgbClr val="FFFFFF"/>
                          </a:solidFill>
                          <a:latin typeface="Poppins Light"/>
                        </a:rPr>
                        <a:t>https://en.wikipedia.org/wiki/Jane_Liu</a:t>
                      </a:r>
                    </a:p>
                    <a:p>
                      <a:pPr algn="just">
                        <a:lnSpc>
                          <a:spcPts val="2939"/>
                        </a:lnSpc>
                      </a:pPr>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Tree>
  </p:cSld>
  <p:clrMapOvr>
    <a:masterClrMapping/>
  </p:clrMapOvr>
</p:sld>
</file>

<file path=ppt/slides/slide8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5663755" y="4645891"/>
            <a:ext cx="6960490" cy="1961863"/>
          </a:xfrm>
          <a:prstGeom prst="rect">
            <a:avLst/>
          </a:prstGeom>
        </p:spPr>
        <p:txBody>
          <a:bodyPr anchor="t" rtlCol="false" tIns="0" lIns="0" bIns="0" rIns="0">
            <a:spAutoFit/>
          </a:bodyPr>
          <a:lstStyle/>
          <a:p>
            <a:pPr algn="ctr">
              <a:lnSpc>
                <a:spcPts val="7749"/>
              </a:lnSpc>
            </a:pPr>
            <a:r>
              <a:rPr lang="en-US" sz="6457">
                <a:solidFill>
                  <a:srgbClr val="FFFFFF"/>
                </a:solidFill>
                <a:latin typeface="Poppins Medium Bold"/>
              </a:rPr>
              <a:t>FIM DA APRESENTAÇÃO</a:t>
            </a:r>
          </a:p>
        </p:txBody>
      </p:sp>
    </p:spTree>
  </p:cSld>
  <p:clrMapOvr>
    <a:masterClrMapping/>
  </p:clrMapOvr>
</p:sld>
</file>

<file path=ppt/slides/slide89.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05659" y="-38100"/>
            <a:ext cx="17476682" cy="10093260"/>
          </a:xfrm>
          <a:prstGeom prst="rect">
            <a:avLst/>
          </a:prstGeom>
        </p:spPr>
        <p:txBody>
          <a:bodyPr anchor="t" rtlCol="false" tIns="0" lIns="0" bIns="0" rIns="0">
            <a:spAutoFit/>
          </a:bodyPr>
          <a:lstStyle/>
          <a:p>
            <a:pPr algn="ctr">
              <a:lnSpc>
                <a:spcPts val="2675"/>
              </a:lnSpc>
              <a:spcBef>
                <a:spcPct val="0"/>
              </a:spcBef>
            </a:pPr>
            <a:r>
              <a:rPr lang="en-US" sz="1911">
                <a:solidFill>
                  <a:srgbClr val="FFFFFF"/>
                </a:solidFill>
                <a:latin typeface="Open Sans"/>
              </a:rPr>
              <a:t>Reconhecimentos e Direitos Autorais</a:t>
            </a:r>
          </a:p>
          <a:p>
            <a:pPr algn="ctr">
              <a:lnSpc>
                <a:spcPts val="2675"/>
              </a:lnSpc>
              <a:spcBef>
                <a:spcPct val="0"/>
              </a:spcBef>
            </a:pPr>
          </a:p>
          <a:p>
            <a:pPr algn="ctr">
              <a:lnSpc>
                <a:spcPts val="2675"/>
              </a:lnSpc>
              <a:spcBef>
                <a:spcPct val="0"/>
              </a:spcBef>
            </a:pPr>
            <a:r>
              <a:rPr lang="en-US" sz="1911">
                <a:solidFill>
                  <a:srgbClr val="FFFFFF"/>
                </a:solidFill>
                <a:latin typeface="Open Sans"/>
              </a:rPr>
              <a:t>@autor: JOÃO PEDRO AZEVEDO VERAS DOS REIS, LUIS GUILHERME FREITAS DE ALMEIDA SILVA, RENATA COSTA ROCHA CARVALHAL CAVALCANTE</a:t>
            </a:r>
          </a:p>
          <a:p>
            <a:pPr algn="ctr">
              <a:lnSpc>
                <a:spcPts val="2675"/>
              </a:lnSpc>
              <a:spcBef>
                <a:spcPct val="0"/>
              </a:spcBef>
            </a:pPr>
          </a:p>
          <a:p>
            <a:pPr algn="ctr">
              <a:lnSpc>
                <a:spcPts val="2675"/>
              </a:lnSpc>
              <a:spcBef>
                <a:spcPct val="0"/>
              </a:spcBef>
            </a:pPr>
            <a:r>
              <a:rPr lang="en-US" sz="1911">
                <a:solidFill>
                  <a:srgbClr val="FFFFFF"/>
                </a:solidFill>
                <a:latin typeface="Open Sans"/>
              </a:rPr>
              <a:t>@data última versão: 10/12/2023</a:t>
            </a:r>
          </a:p>
          <a:p>
            <a:pPr algn="ctr">
              <a:lnSpc>
                <a:spcPts val="2675"/>
              </a:lnSpc>
              <a:spcBef>
                <a:spcPct val="0"/>
              </a:spcBef>
            </a:pPr>
          </a:p>
          <a:p>
            <a:pPr algn="ctr">
              <a:lnSpc>
                <a:spcPts val="2675"/>
              </a:lnSpc>
              <a:spcBef>
                <a:spcPct val="0"/>
              </a:spcBef>
            </a:pPr>
            <a:r>
              <a:rPr lang="en-US" sz="1911">
                <a:solidFill>
                  <a:srgbClr val="FFFFFF"/>
                </a:solidFill>
                <a:latin typeface="Open Sans"/>
              </a:rPr>
              <a:t>@versão: 1.0</a:t>
            </a:r>
          </a:p>
          <a:p>
            <a:pPr algn="ctr">
              <a:lnSpc>
                <a:spcPts val="2675"/>
              </a:lnSpc>
              <a:spcBef>
                <a:spcPct val="0"/>
              </a:spcBef>
            </a:pPr>
          </a:p>
          <a:p>
            <a:pPr algn="ctr">
              <a:lnSpc>
                <a:spcPts val="2675"/>
              </a:lnSpc>
              <a:spcBef>
                <a:spcPct val="0"/>
              </a:spcBef>
            </a:pPr>
            <a:r>
              <a:rPr lang="en-US" sz="1911">
                <a:solidFill>
                  <a:srgbClr val="FFFFFF"/>
                </a:solidFill>
                <a:latin typeface="Open Sans"/>
              </a:rPr>
              <a:t>@Agradecimentos: Universidade Federal do Maranhão (UFMA), Professor Doutor Thales Levi Azevedo Valente, e colegas de curso.</a:t>
            </a:r>
          </a:p>
          <a:p>
            <a:pPr algn="ctr">
              <a:lnSpc>
                <a:spcPts val="2675"/>
              </a:lnSpc>
              <a:spcBef>
                <a:spcPct val="0"/>
              </a:spcBef>
            </a:pPr>
          </a:p>
          <a:p>
            <a:pPr algn="ctr">
              <a:lnSpc>
                <a:spcPts val="2675"/>
              </a:lnSpc>
              <a:spcBef>
                <a:spcPct val="0"/>
              </a:spcBef>
            </a:pPr>
            <a:r>
              <a:rPr lang="en-US" sz="1911">
                <a:solidFill>
                  <a:srgbClr val="FFFFFF"/>
                </a:solidFill>
                <a:latin typeface="Open Sans"/>
              </a:rPr>
              <a:t>@Copyright/License</a:t>
            </a:r>
          </a:p>
          <a:p>
            <a:pPr algn="ctr">
              <a:lnSpc>
                <a:spcPts val="2675"/>
              </a:lnSpc>
              <a:spcBef>
                <a:spcPct val="0"/>
              </a:spcBef>
            </a:pPr>
          </a:p>
          <a:p>
            <a:pPr algn="ctr">
              <a:lnSpc>
                <a:spcPts val="2675"/>
              </a:lnSpc>
              <a:spcBef>
                <a:spcPct val="0"/>
              </a:spcBef>
            </a:pPr>
            <a:r>
              <a:rPr lang="en-US" sz="1911">
                <a:solidFill>
                  <a:srgbClr val="FFFFFF"/>
                </a:solidFill>
                <a:latin typeface="Open Sans"/>
              </a:rPr>
              <a:t>Este material é resultado de um trabalho acadêmico para a disciplina SISTEMAS OPERACIONAIS, sobre a orientação do professor Dr. THALES LEVI AZEVEDO VALENTE, semestre letivo 2023.2,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ctr">
              <a:lnSpc>
                <a:spcPts val="2675"/>
              </a:lnSpc>
              <a:spcBef>
                <a:spcPct val="0"/>
              </a:spcBef>
            </a:pPr>
          </a:p>
          <a:p>
            <a:pPr algn="ctr">
              <a:lnSpc>
                <a:spcPts val="2675"/>
              </a:lnSpc>
              <a:spcBef>
                <a:spcPct val="0"/>
              </a:spcBef>
            </a:pPr>
            <a:r>
              <a:rPr lang="en-US" sz="1911">
                <a:solidFill>
                  <a:srgbClr val="FFFFFF"/>
                </a:solidFill>
                <a:latin typeface="Open Sans"/>
              </a:rPr>
              <a:t>Copyright © 2023 Educational Material</a:t>
            </a:r>
          </a:p>
          <a:p>
            <a:pPr algn="ctr">
              <a:lnSpc>
                <a:spcPts val="2675"/>
              </a:lnSpc>
              <a:spcBef>
                <a:spcPct val="0"/>
              </a:spcBef>
            </a:pPr>
          </a:p>
          <a:p>
            <a:pPr algn="ctr">
              <a:lnSpc>
                <a:spcPts val="2675"/>
              </a:lnSpc>
              <a:spcBef>
                <a:spcPct val="0"/>
              </a:spcBef>
            </a:pPr>
            <a:r>
              <a:rPr lang="en-US" sz="1911">
                <a:solidFill>
                  <a:srgbClr val="FFFFFF"/>
                </a:solidFill>
                <a:latin typeface="Open Sans"/>
              </a:rPr>
              <a:t>Este material está licenciado sob a Licença MIT. É permitido o uso, cópia, modificação, e distribuição deste material para qualquer fim, desde que acompanhado deste aviso de direitos autorais.</a:t>
            </a:r>
          </a:p>
          <a:p>
            <a:pPr algn="ctr">
              <a:lnSpc>
                <a:spcPts val="2675"/>
              </a:lnSpc>
              <a:spcBef>
                <a:spcPct val="0"/>
              </a:spcBef>
            </a:pPr>
          </a:p>
          <a:p>
            <a:pPr algn="ctr">
              <a:lnSpc>
                <a:spcPts val="2675"/>
              </a:lnSpc>
              <a:spcBef>
                <a:spcPct val="0"/>
              </a:spcBef>
            </a:pPr>
            <a:r>
              <a:rPr lang="en-US" sz="1911">
                <a:solidFill>
                  <a:srgbClr val="FFFFFF"/>
                </a:solidFill>
                <a:latin typeface="Open Sans"/>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a:p>
            <a:pPr algn="ctr">
              <a:lnSpc>
                <a:spcPts val="2675"/>
              </a:lnSpc>
              <a:spcBef>
                <a:spcPct val="0"/>
              </a:spcBef>
            </a:pPr>
          </a:p>
          <a:p>
            <a:pPr algn="ctr">
              <a:lnSpc>
                <a:spcPts val="2675"/>
              </a:lnSpc>
              <a:spcBef>
                <a:spcPct val="0"/>
              </a:spcBef>
            </a:pPr>
            <a:r>
              <a:rPr lang="en-US" sz="1911">
                <a:solidFill>
                  <a:srgbClr val="FFFFFF"/>
                </a:solidFill>
                <a:latin typeface="Open Sans"/>
              </a:rPr>
              <a:t>Para mais informações sobre a Licença MIT: https://opensource.org/licenses/MIT.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2448130" y="1352071"/>
            <a:ext cx="14811170" cy="2959476"/>
            <a:chOff x="0" y="0"/>
            <a:chExt cx="19748227" cy="3945968"/>
          </a:xfrm>
        </p:grpSpPr>
        <p:sp>
          <p:nvSpPr>
            <p:cNvPr name="TextBox 3" id="3"/>
            <p:cNvSpPr txBox="true"/>
            <p:nvPr/>
          </p:nvSpPr>
          <p:spPr>
            <a:xfrm rot="0">
              <a:off x="0" y="3177829"/>
              <a:ext cx="19748227" cy="675429"/>
            </a:xfrm>
            <a:prstGeom prst="rect">
              <a:avLst/>
            </a:prstGeom>
          </p:spPr>
          <p:txBody>
            <a:bodyPr anchor="t" rtlCol="false" tIns="0" lIns="0" bIns="0" rIns="0">
              <a:spAutoFit/>
            </a:bodyPr>
            <a:lstStyle/>
            <a:p>
              <a:pPr algn="just">
                <a:lnSpc>
                  <a:spcPts val="4234"/>
                </a:lnSpc>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ESTADOS DE UM PROCESSO</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8133037" y="3662399"/>
            <a:ext cx="8399101" cy="5595901"/>
          </a:xfrm>
          <a:custGeom>
            <a:avLst/>
            <a:gdLst/>
            <a:ahLst/>
            <a:cxnLst/>
            <a:rect r="r" b="b" t="t" l="l"/>
            <a:pathLst>
              <a:path h="5595901" w="8399101">
                <a:moveTo>
                  <a:pt x="0" y="0"/>
                </a:moveTo>
                <a:lnTo>
                  <a:pt x="8399101" y="0"/>
                </a:lnTo>
                <a:lnTo>
                  <a:pt x="8399101" y="5595901"/>
                </a:lnTo>
                <a:lnTo>
                  <a:pt x="0" y="5595901"/>
                </a:lnTo>
                <a:lnTo>
                  <a:pt x="0" y="0"/>
                </a:lnTo>
                <a:close/>
              </a:path>
            </a:pathLst>
          </a:custGeom>
          <a:blipFill>
            <a:blip r:embed="rId2"/>
            <a:stretch>
              <a:fillRect l="0" t="0" r="0" b="0"/>
            </a:stretch>
          </a:blipFill>
        </p:spPr>
      </p:sp>
      <p:sp>
        <p:nvSpPr>
          <p:cNvPr name="TextBox 7" id="7"/>
          <p:cNvSpPr txBox="true"/>
          <p:nvPr/>
        </p:nvSpPr>
        <p:spPr>
          <a:xfrm rot="0">
            <a:off x="1665920" y="5076825"/>
            <a:ext cx="4715743" cy="2795270"/>
          </a:xfrm>
          <a:prstGeom prst="rect">
            <a:avLst/>
          </a:prstGeom>
        </p:spPr>
        <p:txBody>
          <a:bodyPr anchor="t" rtlCol="false" tIns="0" lIns="0" bIns="0" rIns="0">
            <a:spAutoFit/>
          </a:bodyPr>
          <a:lstStyle/>
          <a:p>
            <a:pPr marL="690877" indent="-345439" lvl="1">
              <a:lnSpc>
                <a:spcPts val="4479"/>
              </a:lnSpc>
              <a:buFont typeface="Arial"/>
              <a:buChar char="•"/>
            </a:pPr>
            <a:r>
              <a:rPr lang="en-US" sz="3199">
                <a:solidFill>
                  <a:srgbClr val="FFFFFF"/>
                </a:solidFill>
                <a:latin typeface="Poppins Light"/>
              </a:rPr>
              <a:t>Em Execução</a:t>
            </a:r>
          </a:p>
          <a:p>
            <a:pPr>
              <a:lnSpc>
                <a:spcPts val="4479"/>
              </a:lnSpc>
            </a:pPr>
          </a:p>
          <a:p>
            <a:pPr marL="690877" indent="-345439" lvl="1">
              <a:lnSpc>
                <a:spcPts val="4479"/>
              </a:lnSpc>
              <a:buFont typeface="Arial"/>
              <a:buChar char="•"/>
            </a:pPr>
            <a:r>
              <a:rPr lang="en-US" sz="3199">
                <a:solidFill>
                  <a:srgbClr val="FFFFFF"/>
                </a:solidFill>
                <a:latin typeface="Poppins Light"/>
              </a:rPr>
              <a:t>Pronto</a:t>
            </a:r>
          </a:p>
          <a:p>
            <a:pPr>
              <a:lnSpc>
                <a:spcPts val="4479"/>
              </a:lnSpc>
            </a:pPr>
          </a:p>
          <a:p>
            <a:pPr marL="690877" indent="-345439" lvl="1">
              <a:lnSpc>
                <a:spcPts val="4479"/>
              </a:lnSpc>
              <a:buFont typeface="Arial"/>
              <a:buChar char="•"/>
            </a:pPr>
            <a:r>
              <a:rPr lang="en-US" sz="3199">
                <a:solidFill>
                  <a:srgbClr val="FFFFFF"/>
                </a:solidFill>
                <a:latin typeface="Poppins Light"/>
              </a:rPr>
              <a:t>Em espera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DAFyYcTnmsc</dc:identifier>
  <dcterms:modified xsi:type="dcterms:W3CDTF">2011-08-01T06:04:30Z</dcterms:modified>
  <cp:revision>1</cp:revision>
  <dc:title>ESCALONAMENTO DE PROCESSOS</dc:title>
</cp:coreProperties>
</file>